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FFAC30"/>
    <a:srgbClr val="008000"/>
    <a:srgbClr val="33CCCC"/>
    <a:srgbClr val="98E5E5"/>
    <a:srgbClr val="FF9900"/>
    <a:srgbClr val="CC3300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6" autoAdjust="0"/>
    <p:restoredTop sz="90292" autoAdjust="0"/>
  </p:normalViewPr>
  <p:slideViewPr>
    <p:cSldViewPr>
      <p:cViewPr>
        <p:scale>
          <a:sx n="150" d="100"/>
          <a:sy n="150" d="100"/>
        </p:scale>
        <p:origin x="-96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xmlns="" id="{6B32B49E-88D1-412B-B80F-D0698F3B27CF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>
            <a:lvl1pPr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FE519EA4-CD4E-4004-9D15-B799071B54AD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>
            <a:lvl1pPr algn="r"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022A9E-0E6D-49F5-96D8-A3BE5E9782EC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xmlns="" id="{361E9710-49AA-429D-A83F-72A888B337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08" rIns="91421" bIns="45708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xmlns="" id="{0455DFEF-3F06-49CD-9A96-06E30FD4F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115C8F3E-4D55-4F1B-B7AD-09926CAB95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b" anchorCtr="0" compatLnSpc="1">
            <a:prstTxWarp prst="textNoShape">
              <a:avLst/>
            </a:prstTxWarp>
          </a:bodyPr>
          <a:lstStyle>
            <a:lvl1pPr defTabSz="614284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F3B17BBB-B640-4199-8563-A401A6206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404" tIns="30701" rIns="61404" bIns="30701" numCol="1" anchor="b" anchorCtr="0" compatLnSpc="1">
            <a:prstTxWarp prst="textNoShape">
              <a:avLst/>
            </a:prstTxWarp>
          </a:bodyPr>
          <a:lstStyle>
            <a:lvl1pPr algn="r" defTabSz="614180" eaLnBrk="1" hangingPunct="1">
              <a:defRPr sz="7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4298E4-ACFA-4D64-ACEE-037FEB61983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72400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>
            <a:extLst>
              <a:ext uri="{FF2B5EF4-FFF2-40B4-BE49-F238E27FC236}">
                <a16:creationId xmlns:a16="http://schemas.microsoft.com/office/drawing/2014/main" xmlns="" id="{307078F3-F9EF-49FF-BAE1-0CDCC0BB7B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>
            <a:extLst>
              <a:ext uri="{FF2B5EF4-FFF2-40B4-BE49-F238E27FC236}">
                <a16:creationId xmlns:a16="http://schemas.microsoft.com/office/drawing/2014/main" xmlns="" id="{25519B2D-58A6-472C-A03F-D85341F31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4100" name="Symbol zastępczy numeru slajdu 3">
            <a:extLst>
              <a:ext uri="{FF2B5EF4-FFF2-40B4-BE49-F238E27FC236}">
                <a16:creationId xmlns:a16="http://schemas.microsoft.com/office/drawing/2014/main" xmlns="" id="{5D8B12C1-08D6-40F4-A9A7-20C4BBCEF0B2}"/>
              </a:ext>
            </a:extLst>
          </p:cNvPr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404" tIns="30701" rIns="61404" bIns="30701" anchor="b"/>
          <a:lstStyle>
            <a:lvl1pPr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1269202-C054-45E9-B822-5FF8FCD24438}" type="slidenum">
              <a:rPr lang="pl-PL" altLang="pl-PL" sz="700">
                <a:latin typeface="Calibri" panose="020F0502020204030204" pitchFamily="34" charset="0"/>
              </a:rPr>
              <a:pPr algn="r" eaLnBrk="1" hangingPunct="1"/>
              <a:t>1</a:t>
            </a:fld>
            <a:endParaRPr lang="pl-PL" altLang="pl-PL" sz="7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7DEF6E9-764D-41D0-A890-4B35E6C62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1719B-DC04-4B8F-A339-9DB0081E6514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AD7BCB3-9E2B-46B4-BCD2-101F95CFA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83EEFB0E-AF40-451F-A715-7658F0D08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06ECB-7D1A-4872-B193-36E0D32A4B5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3081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A941A1B-11C2-4421-93E8-06A20867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6DECE-C782-49E3-A082-C88D68CE6039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D942A714-3C6A-4029-99A3-9ED4F8DFC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D1B2DEF8-E881-46A4-8F47-3CA297109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3D15-392D-4388-A991-46566700A92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3992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2B55FF62-57B7-4834-95E0-09A8C0C61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A2623-0B86-42E1-B54A-825B6B30D21D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DC8F3637-E782-4059-930C-A8708A58B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D3D47DE7-DD7C-4BD4-9D22-9B2D6AAA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46541-85D2-4A0D-BFE2-36790C7D57B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4276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10A5CA80-14BB-420D-80D6-7DCD33A87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1F7A4-3730-49E1-9B8E-2739F26DA487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45DCD96-64F3-42F4-B1EB-5CB3C096F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BFE3EE2-A5AB-4075-8F5E-515834F1E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7FB94-6C9B-41D1-9928-55FD84CD501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6003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0D41502F-B7F2-47E3-A637-2BFE2073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6EE49-78A5-42AE-B866-42DDC0695BB5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471CC493-6763-4FCD-8C42-49E92211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8644B68E-8302-44AB-AF51-7982BEDE2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37F9A-DE26-46DD-B739-439A043B244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044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xmlns="" id="{2EBB0B70-032A-4250-8154-71D3E9FD3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32902-61C2-4D29-B347-138921DA28D4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xmlns="" id="{3BBD32C7-0133-4974-A835-A757EC69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xmlns="" id="{EDED79B1-D456-4C1A-A1AE-9D50563D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9FDC0-7A84-4905-940A-16D25329184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2175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xmlns="" id="{A63F3C81-4E72-4626-8F12-6B325777E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12AE-BCB4-43B5-9E3B-030E1388328A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xmlns="" id="{D1657A4D-1070-473D-BB08-DA25CA8A7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xmlns="" id="{16601834-970A-41E3-8764-E784DFA1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F8356-8A20-447D-820B-6FED5F98645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344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xmlns="" id="{F43315DE-FBC8-45CE-8629-CA0E302EE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23CA0-29E6-4039-8804-1092A65EB03C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xmlns="" id="{83C07A3F-B495-4EC9-9AFA-F2188DEC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xmlns="" id="{0513F3DA-C6C1-4D90-9B49-868CCFCB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32478-3F62-46A8-BFEB-76A6C522055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7865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xmlns="" id="{B7E3BE4F-8259-4737-86A4-97D619CB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58312-BEAA-47C1-A340-BD0E4AEE4BF7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xmlns="" id="{4304FFDE-D5F4-4BB4-8285-A23B436F0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xmlns="" id="{F7C403D3-9AC9-4FFD-9DE8-BAFCFC3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94E4D-B250-4D85-8B91-3424C86ADC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81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xmlns="" id="{E21E94F9-9EE1-44CB-A825-15E683F6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6FAFB-48A6-4D41-990F-5EFB12009F27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xmlns="" id="{136B708B-37C9-430A-BA55-568DAE1D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xmlns="" id="{4656F877-39D6-43FB-BA34-94EEAB9E0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18CC0-8CFB-41AE-ABDC-F343CCF584A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6503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xmlns="" id="{D863E81F-27DA-4709-B579-ACA0DA702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661DC-F125-429A-AE0A-0C8B74E90EF6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xmlns="" id="{5027590A-B96D-4F5B-9D1F-6439FD30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xmlns="" id="{CA0A3BDB-F8B1-4355-8C8B-D1E32704B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EC901-CC16-4276-99F3-2ED62242666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3539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xmlns="" id="{2265CDD0-9E0A-40DB-A2B8-9E85DE4A38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xmlns="" id="{BD871754-72B4-4CBD-AEC1-623FD16B82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1DDB02DB-9BFF-424E-A1CF-1CE5049EE0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B99EA4-B192-4FB8-BF41-6820B75CF872}" type="datetimeFigureOut">
              <a:rPr lang="pl-PL"/>
              <a:pPr>
                <a:defRPr/>
              </a:pPr>
              <a:t>27.05.2024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FD26DC36-E52F-4DCE-AD33-771DB0064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3674D935-D15D-4A3C-8B2C-C4488EAAF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2FAF7AE-BB62-425E-88AB-E28C7C0485A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Łącznik prosty 228">
            <a:extLst>
              <a:ext uri="{FF2B5EF4-FFF2-40B4-BE49-F238E27FC236}">
                <a16:creationId xmlns:a16="http://schemas.microsoft.com/office/drawing/2014/main" xmlns="" id="{6B367667-EC16-4343-BBB3-6BFA0C835333}"/>
              </a:ext>
            </a:extLst>
          </p:cNvPr>
          <p:cNvCxnSpPr/>
          <p:nvPr/>
        </p:nvCxnSpPr>
        <p:spPr>
          <a:xfrm rot="5100000">
            <a:off x="8362156" y="1200945"/>
            <a:ext cx="66675" cy="4762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Łącznik prosty 223">
            <a:extLst>
              <a:ext uri="{FF2B5EF4-FFF2-40B4-BE49-F238E27FC236}">
                <a16:creationId xmlns:a16="http://schemas.microsoft.com/office/drawing/2014/main" xmlns="" id="{769D6782-98A6-4504-852E-5A2D693CF99E}"/>
              </a:ext>
            </a:extLst>
          </p:cNvPr>
          <p:cNvCxnSpPr/>
          <p:nvPr/>
        </p:nvCxnSpPr>
        <p:spPr>
          <a:xfrm rot="5340000">
            <a:off x="6941344" y="1210469"/>
            <a:ext cx="61912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Łącznik prosty 204">
            <a:extLst>
              <a:ext uri="{FF2B5EF4-FFF2-40B4-BE49-F238E27FC236}">
                <a16:creationId xmlns:a16="http://schemas.microsoft.com/office/drawing/2014/main" xmlns="" id="{6360F66F-0062-44D9-82D3-BDE89FF6D7F8}"/>
              </a:ext>
            </a:extLst>
          </p:cNvPr>
          <p:cNvCxnSpPr/>
          <p:nvPr/>
        </p:nvCxnSpPr>
        <p:spPr>
          <a:xfrm rot="16320000" flipH="1">
            <a:off x="5414169" y="1202531"/>
            <a:ext cx="71438" cy="3175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Łącznik prosty 198">
            <a:extLst>
              <a:ext uri="{FF2B5EF4-FFF2-40B4-BE49-F238E27FC236}">
                <a16:creationId xmlns:a16="http://schemas.microsoft.com/office/drawing/2014/main" xmlns="" id="{2CDC8F9C-D06D-4B37-8421-4F43577CC3AD}"/>
              </a:ext>
            </a:extLst>
          </p:cNvPr>
          <p:cNvCxnSpPr/>
          <p:nvPr/>
        </p:nvCxnSpPr>
        <p:spPr>
          <a:xfrm rot="16200000" flipH="1">
            <a:off x="4640262" y="1138238"/>
            <a:ext cx="74613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Łącznik prosty 182">
            <a:extLst>
              <a:ext uri="{FF2B5EF4-FFF2-40B4-BE49-F238E27FC236}">
                <a16:creationId xmlns:a16="http://schemas.microsoft.com/office/drawing/2014/main" xmlns="" id="{0F50BE69-935D-4FB6-8488-04E36D54BCA5}"/>
              </a:ext>
            </a:extLst>
          </p:cNvPr>
          <p:cNvCxnSpPr/>
          <p:nvPr/>
        </p:nvCxnSpPr>
        <p:spPr>
          <a:xfrm rot="5400000">
            <a:off x="2473325" y="1211263"/>
            <a:ext cx="71437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y 179">
            <a:extLst>
              <a:ext uri="{FF2B5EF4-FFF2-40B4-BE49-F238E27FC236}">
                <a16:creationId xmlns:a16="http://schemas.microsoft.com/office/drawing/2014/main" xmlns="" id="{E0D4A65D-1B1E-4AC2-8CA4-D9E9557EA027}"/>
              </a:ext>
            </a:extLst>
          </p:cNvPr>
          <p:cNvCxnSpPr>
            <a:cxnSpLocks/>
          </p:cNvCxnSpPr>
          <p:nvPr/>
        </p:nvCxnSpPr>
        <p:spPr>
          <a:xfrm>
            <a:off x="819150" y="1166813"/>
            <a:ext cx="7569200" cy="7937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0" name="Rectangle 5">
            <a:extLst>
              <a:ext uri="{FF2B5EF4-FFF2-40B4-BE49-F238E27FC236}">
                <a16:creationId xmlns:a16="http://schemas.microsoft.com/office/drawing/2014/main" xmlns="" id="{C6BABFA6-8653-46F4-AC81-86120E4D3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9900" y="0"/>
            <a:ext cx="4699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xmlns="" id="{246313EF-CAC5-4F8D-8F64-B2C20294E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813"/>
            <a:ext cx="9144000" cy="955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Arial" panose="020B0604020202020204" pitchFamily="34" charset="0"/>
              </a:rPr>
              <a:t>SCHEMAT ORGANIZACYJNY MIASTA POZNANIA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1200" b="1">
                <a:latin typeface="Arial" panose="020B0604020202020204" pitchFamily="34" charset="0"/>
              </a:rPr>
              <a:t>opracowany na podstawie</a:t>
            </a:r>
            <a:r>
              <a:rPr lang="pl-PL" altLang="pl-PL" sz="1800" b="1">
                <a:latin typeface="Arial" panose="020B0604020202020204" pitchFamily="34" charset="0"/>
              </a:rPr>
              <a:t> </a:t>
            </a:r>
            <a:r>
              <a:rPr lang="pl-PL" altLang="pl-PL" sz="1100" b="1">
                <a:latin typeface="Arial" panose="020B0604020202020204" pitchFamily="34" charset="0"/>
              </a:rPr>
              <a:t>Zarządzenia nr 509/2024/P</a:t>
            </a:r>
            <a:endParaRPr lang="pl-PL" altLang="pl-PL" sz="1200" b="1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>
              <a:latin typeface="Arial" panose="020B0604020202020204" pitchFamily="34" charset="0"/>
            </a:endParaRPr>
          </a:p>
        </p:txBody>
      </p:sp>
      <p:sp>
        <p:nvSpPr>
          <p:cNvPr id="3082" name="Rectangle 18">
            <a:extLst>
              <a:ext uri="{FF2B5EF4-FFF2-40B4-BE49-F238E27FC236}">
                <a16:creationId xmlns:a16="http://schemas.microsoft.com/office/drawing/2014/main" xmlns="" id="{FFD4534B-9C9F-448F-8B62-F54FDC439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2250" y="2003425"/>
            <a:ext cx="922338" cy="290513"/>
          </a:xfrm>
          <a:prstGeom prst="rect">
            <a:avLst/>
          </a:prstGeom>
          <a:solidFill>
            <a:srgbClr val="D88AB1"/>
          </a:solidFill>
          <a:ln w="9525" algn="ctr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Finansowy   </a:t>
            </a:r>
          </a:p>
        </p:txBody>
      </p:sp>
      <p:sp>
        <p:nvSpPr>
          <p:cNvPr id="3083" name="Rectangle 19">
            <a:extLst>
              <a:ext uri="{FF2B5EF4-FFF2-40B4-BE49-F238E27FC236}">
                <a16:creationId xmlns:a16="http://schemas.microsoft.com/office/drawing/2014/main" xmlns="" id="{A8101409-D6D0-46E8-BA5F-5970CFE5CA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72250" y="1693863"/>
            <a:ext cx="923925" cy="290512"/>
          </a:xfrm>
          <a:prstGeom prst="rect">
            <a:avLst/>
          </a:prstGeom>
          <a:solidFill>
            <a:srgbClr val="D88AB1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Budżetu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Kontrolingu</a:t>
            </a: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4" name="Rectangle 20">
            <a:extLst>
              <a:ext uri="{FF2B5EF4-FFF2-40B4-BE49-F238E27FC236}">
                <a16:creationId xmlns:a16="http://schemas.microsoft.com/office/drawing/2014/main" xmlns="" id="{490F4B97-0949-45CE-A0D4-E09F3723D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413" y="1685925"/>
            <a:ext cx="91598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Cyfryzacji </a:t>
            </a:r>
            <a:b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i Cyberbezpieczeństwa</a:t>
            </a:r>
          </a:p>
        </p:txBody>
      </p:sp>
      <p:sp>
        <p:nvSpPr>
          <p:cNvPr id="3085" name="Rectangle 21">
            <a:extLst>
              <a:ext uri="{FF2B5EF4-FFF2-40B4-BE49-F238E27FC236}">
                <a16:creationId xmlns:a16="http://schemas.microsoft.com/office/drawing/2014/main" xmlns="" id="{391DA2A0-D763-4C54-9883-A2F3215CC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4186238"/>
            <a:ext cx="92233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Wspierania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Jednostek Pomocniczych Miasta</a:t>
            </a:r>
          </a:p>
        </p:txBody>
      </p:sp>
      <p:sp>
        <p:nvSpPr>
          <p:cNvPr id="3086" name="Rectangle 22">
            <a:extLst>
              <a:ext uri="{FF2B5EF4-FFF2-40B4-BE49-F238E27FC236}">
                <a16:creationId xmlns:a16="http://schemas.microsoft.com/office/drawing/2014/main" xmlns="" id="{EE2D96E7-11B2-4ECF-838C-C66496053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871913"/>
            <a:ext cx="922338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Spraw Obywatelskich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i Uprawnień Komunikacyjnych</a:t>
            </a:r>
          </a:p>
        </p:txBody>
      </p:sp>
      <p:sp>
        <p:nvSpPr>
          <p:cNvPr id="3087" name="Rectangle 23">
            <a:extLst>
              <a:ext uri="{FF2B5EF4-FFF2-40B4-BE49-F238E27FC236}">
                <a16:creationId xmlns:a16="http://schemas.microsoft.com/office/drawing/2014/main" xmlns="" id="{14ACE48F-BE1E-498F-B1A0-0A146EA76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3260725"/>
            <a:ext cx="920750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Informatyki</a:t>
            </a: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88" name="Rectangle 24">
            <a:extLst>
              <a:ext uri="{FF2B5EF4-FFF2-40B4-BE49-F238E27FC236}">
                <a16:creationId xmlns:a16="http://schemas.microsoft.com/office/drawing/2014/main" xmlns="" id="{E8CB0916-22FC-4B0B-B2BE-2ADEEC82D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44813"/>
            <a:ext cx="92233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Urząd Stanu Cywilnego</a:t>
            </a:r>
            <a:endParaRPr lang="pl-PL" altLang="pl-PL" sz="3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9" name="Rectangle 25">
            <a:extLst>
              <a:ext uri="{FF2B5EF4-FFF2-40B4-BE49-F238E27FC236}">
                <a16:creationId xmlns:a16="http://schemas.microsoft.com/office/drawing/2014/main" xmlns="" id="{D7EBC674-53A4-4AEF-B027-8E40B54C0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627313"/>
            <a:ext cx="922337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Poradnia Zakładowa</a:t>
            </a:r>
          </a:p>
        </p:txBody>
      </p:sp>
      <p:sp>
        <p:nvSpPr>
          <p:cNvPr id="3090" name="Rectangle 15">
            <a:extLst>
              <a:ext uri="{FF2B5EF4-FFF2-40B4-BE49-F238E27FC236}">
                <a16:creationId xmlns:a16="http://schemas.microsoft.com/office/drawing/2014/main" xmlns="" id="{90D03A46-8510-4530-A262-9F63C65E0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5313" y="1250950"/>
            <a:ext cx="1257300" cy="422275"/>
          </a:xfrm>
          <a:prstGeom prst="rect">
            <a:avLst/>
          </a:prstGeom>
          <a:solidFill>
            <a:srgbClr val="FFA88D"/>
          </a:solidFill>
          <a:ln w="19050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II ZASTĘPCA PREZYDENTA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Mariusz Wiśniewski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>
                <a:latin typeface="Arial" panose="020B0604020202020204" pitchFamily="34" charset="0"/>
              </a:rPr>
              <a:t>ds. oświaty, transportu, komunikacji, bezpieczeństwa publicznego oraz rozwoju Miasta, turystyki i współpracy międzynarodowej</a:t>
            </a:r>
          </a:p>
        </p:txBody>
      </p:sp>
      <p:sp>
        <p:nvSpPr>
          <p:cNvPr id="3091" name="Rectangle 10">
            <a:extLst>
              <a:ext uri="{FF2B5EF4-FFF2-40B4-BE49-F238E27FC236}">
                <a16:creationId xmlns:a16="http://schemas.microsoft.com/office/drawing/2014/main" xmlns="" id="{12CD2C45-EE4A-4648-8F50-05D95D452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3213" y="655638"/>
            <a:ext cx="1125537" cy="422275"/>
          </a:xfrm>
          <a:prstGeom prst="rect">
            <a:avLst/>
          </a:prstGeom>
          <a:solidFill>
            <a:srgbClr val="C7C7ED"/>
          </a:solidFill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600" b="1">
                <a:latin typeface="Arial" panose="020B0604020202020204" pitchFamily="34" charset="0"/>
              </a:rPr>
              <a:t>PREZYDENT POZNANIA</a:t>
            </a:r>
            <a:br>
              <a:rPr lang="pl-PL" altLang="pl-PL" sz="600" b="1">
                <a:latin typeface="Arial" panose="020B0604020202020204" pitchFamily="34" charset="0"/>
              </a:rPr>
            </a:br>
            <a:r>
              <a:rPr lang="pl-PL" altLang="pl-PL" sz="600" b="1">
                <a:latin typeface="Arial" panose="020B0604020202020204" pitchFamily="34" charset="0"/>
              </a:rPr>
              <a:t>Jacek Jaśkowiak</a:t>
            </a:r>
            <a:endParaRPr lang="pl-PL" altLang="pl-PL" sz="600">
              <a:latin typeface="Arial" panose="020B0604020202020204" pitchFamily="34" charset="0"/>
            </a:endParaRPr>
          </a:p>
        </p:txBody>
      </p:sp>
      <p:sp>
        <p:nvSpPr>
          <p:cNvPr id="3092" name="Rectangle 12">
            <a:extLst>
              <a:ext uri="{FF2B5EF4-FFF2-40B4-BE49-F238E27FC236}">
                <a16:creationId xmlns:a16="http://schemas.microsoft.com/office/drawing/2014/main" xmlns="" id="{8E843A57-2CAC-4937-ADC7-D1436578A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1247775"/>
            <a:ext cx="1055687" cy="425450"/>
          </a:xfrm>
          <a:prstGeom prst="rect">
            <a:avLst/>
          </a:prstGeom>
          <a:solidFill>
            <a:srgbClr val="D88AB1"/>
          </a:solidFill>
          <a:ln w="19050">
            <a:solidFill>
              <a:srgbClr val="993366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SKARBNIK MIASTA</a:t>
            </a:r>
            <a:endParaRPr lang="pl-PL" altLang="pl-PL" sz="5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Piotr Husejko</a:t>
            </a:r>
            <a:r>
              <a:rPr lang="pl-PL" altLang="pl-PL" sz="500">
                <a:latin typeface="Arial" panose="020B0604020202020204" pitchFamily="34" charset="0"/>
              </a:rPr>
              <a:t/>
            </a:r>
            <a:br>
              <a:rPr lang="pl-PL" altLang="pl-PL" sz="500">
                <a:latin typeface="Arial" panose="020B0604020202020204" pitchFamily="34" charset="0"/>
              </a:rPr>
            </a:b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093" name="Rectangle 28">
            <a:extLst>
              <a:ext uri="{FF2B5EF4-FFF2-40B4-BE49-F238E27FC236}">
                <a16:creationId xmlns:a16="http://schemas.microsoft.com/office/drawing/2014/main" xmlns="" id="{CB129C73-6AD8-4DD9-B928-5E141FF61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1693863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Kontroli</a:t>
            </a:r>
          </a:p>
        </p:txBody>
      </p:sp>
      <p:sp>
        <p:nvSpPr>
          <p:cNvPr id="3094" name="Rectangle 35">
            <a:extLst>
              <a:ext uri="{FF2B5EF4-FFF2-40B4-BE49-F238E27FC236}">
                <a16:creationId xmlns:a16="http://schemas.microsoft.com/office/drawing/2014/main" xmlns="" id="{1741F969-0F37-4AF2-A057-A06F07047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646363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Gabinet Prezydenta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cxnSp>
        <p:nvCxnSpPr>
          <p:cNvPr id="2" name="Łącznik prosty 182">
            <a:extLst>
              <a:ext uri="{FF2B5EF4-FFF2-40B4-BE49-F238E27FC236}">
                <a16:creationId xmlns:a16="http://schemas.microsoft.com/office/drawing/2014/main" xmlns="" id="{84CFD56A-FB59-49B3-9069-D70C0085C221}"/>
              </a:ext>
            </a:extLst>
          </p:cNvPr>
          <p:cNvCxnSpPr/>
          <p:nvPr/>
        </p:nvCxnSpPr>
        <p:spPr>
          <a:xfrm rot="5400000">
            <a:off x="784225" y="1203325"/>
            <a:ext cx="71438" cy="1588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6" name="Rectangle 49">
            <a:extLst>
              <a:ext uri="{FF2B5EF4-FFF2-40B4-BE49-F238E27FC236}">
                <a16:creationId xmlns:a16="http://schemas.microsoft.com/office/drawing/2014/main" xmlns="" id="{850551C0-4CE2-4AF6-9EE2-C6C8C2E33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1695450"/>
            <a:ext cx="923925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Obsługi Inwestorów</a:t>
            </a:r>
          </a:p>
        </p:txBody>
      </p:sp>
      <p:sp>
        <p:nvSpPr>
          <p:cNvPr id="3097" name="Rectangle 49">
            <a:extLst>
              <a:ext uri="{FF2B5EF4-FFF2-40B4-BE49-F238E27FC236}">
                <a16:creationId xmlns:a16="http://schemas.microsoft.com/office/drawing/2014/main" xmlns="" id="{83382864-8CAE-421C-A738-18B3FF4D2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011363"/>
            <a:ext cx="923925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Spraw Lokalowych</a:t>
            </a:r>
            <a:endParaRPr lang="pl-PL" altLang="pl-PL" sz="800">
              <a:latin typeface="Arial" panose="020B0604020202020204" pitchFamily="34" charset="0"/>
            </a:endParaRPr>
          </a:p>
        </p:txBody>
      </p:sp>
      <p:sp>
        <p:nvSpPr>
          <p:cNvPr id="3098" name="Rectangle 17">
            <a:extLst>
              <a:ext uri="{FF2B5EF4-FFF2-40B4-BE49-F238E27FC236}">
                <a16:creationId xmlns:a16="http://schemas.microsoft.com/office/drawing/2014/main" xmlns="" id="{362F23C8-0CFF-4258-A713-21718D2F0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9713" y="1247775"/>
            <a:ext cx="1055687" cy="414338"/>
          </a:xfrm>
          <a:prstGeom prst="rect">
            <a:avLst/>
          </a:prstGeom>
          <a:solidFill>
            <a:srgbClr val="ADFFAD"/>
          </a:solidFill>
          <a:ln w="19050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SEKRETARZ MIASTA</a:t>
            </a:r>
          </a:p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Stanisław Tamm</a:t>
            </a:r>
            <a:r>
              <a:rPr lang="pl-PL" altLang="pl-PL" sz="500">
                <a:latin typeface="Arial" panose="020B0604020202020204" pitchFamily="34" charset="0"/>
              </a:rPr>
              <a:t/>
            </a:r>
            <a:br>
              <a:rPr lang="pl-PL" altLang="pl-PL" sz="500">
                <a:latin typeface="Arial" panose="020B0604020202020204" pitchFamily="34" charset="0"/>
              </a:rPr>
            </a:b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099" name="Rectangle 49">
            <a:extLst>
              <a:ext uri="{FF2B5EF4-FFF2-40B4-BE49-F238E27FC236}">
                <a16:creationId xmlns:a16="http://schemas.microsoft.com/office/drawing/2014/main" xmlns="" id="{1F203D88-A5AD-48FC-A7B7-CF559BB69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2638425"/>
            <a:ext cx="919162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Gospodarki Nieruchomościami</a:t>
            </a:r>
          </a:p>
        </p:txBody>
      </p:sp>
      <p:sp>
        <p:nvSpPr>
          <p:cNvPr id="3100" name="Rectangle 49">
            <a:extLst>
              <a:ext uri="{FF2B5EF4-FFF2-40B4-BE49-F238E27FC236}">
                <a16:creationId xmlns:a16="http://schemas.microsoft.com/office/drawing/2014/main" xmlns="" id="{E56B8472-30A4-4206-AC2C-6AB090192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3271838"/>
            <a:ext cx="925512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Urbanistyki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Architektury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01" name="Rectangle 16">
            <a:extLst>
              <a:ext uri="{FF2B5EF4-FFF2-40B4-BE49-F238E27FC236}">
                <a16:creationId xmlns:a16="http://schemas.microsoft.com/office/drawing/2014/main" xmlns="" id="{302C3275-A6AC-489A-9F63-5AC92AC5C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247775"/>
            <a:ext cx="1162050" cy="425450"/>
          </a:xfrm>
          <a:prstGeom prst="rect">
            <a:avLst/>
          </a:prstGeom>
          <a:solidFill>
            <a:srgbClr val="CCFFFF"/>
          </a:solidFill>
          <a:ln w="19050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III ZASTĘPCZYNI PREZYDENTA</a:t>
            </a:r>
            <a:br>
              <a:rPr lang="pl-PL" altLang="pl-PL" sz="500" b="1">
                <a:latin typeface="Arial" panose="020B0604020202020204" pitchFamily="34" charset="0"/>
              </a:rPr>
            </a:br>
            <a:r>
              <a:rPr lang="pl-PL" altLang="pl-PL" sz="500" b="1">
                <a:latin typeface="Arial" panose="020B0604020202020204" pitchFamily="34" charset="0"/>
              </a:rPr>
              <a:t>Natalia Weremczuk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>
                <a:latin typeface="Arial" panose="020B0604020202020204" pitchFamily="34" charset="0"/>
              </a:rPr>
              <a:t>ds. polityki przestrzennej i gospodarowania nieruchomościami, gospodarki komunalnej i lokalowej oraz środowiska</a:t>
            </a:r>
          </a:p>
        </p:txBody>
      </p:sp>
      <p:sp>
        <p:nvSpPr>
          <p:cNvPr id="3102" name="Rectangle 32">
            <a:extLst>
              <a:ext uri="{FF2B5EF4-FFF2-40B4-BE49-F238E27FC236}">
                <a16:creationId xmlns:a16="http://schemas.microsoft.com/office/drawing/2014/main" xmlns="" id="{4344F3BD-AE03-4E7C-97C8-535F692CC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330450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Rady Miasta</a:t>
            </a:r>
            <a:endParaRPr lang="pl-PL" altLang="pl-PL" sz="400">
              <a:latin typeface="Arial" panose="020B0604020202020204" pitchFamily="34" charset="0"/>
            </a:endParaRPr>
          </a:p>
        </p:txBody>
      </p:sp>
      <p:sp>
        <p:nvSpPr>
          <p:cNvPr id="3103" name="Rectangle 31">
            <a:extLst>
              <a:ext uri="{FF2B5EF4-FFF2-40B4-BE49-F238E27FC236}">
                <a16:creationId xmlns:a16="http://schemas.microsoft.com/office/drawing/2014/main" xmlns="" id="{9BB81C71-69A3-46EE-9BEB-9A05D5E37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012950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Nadzoru Właścicielskiego</a:t>
            </a:r>
            <a:endParaRPr lang="pl-PL" altLang="pl-PL" sz="1600">
              <a:latin typeface="Arial" panose="020B0604020202020204" pitchFamily="34" charset="0"/>
            </a:endParaRPr>
          </a:p>
        </p:txBody>
      </p:sp>
      <p:sp>
        <p:nvSpPr>
          <p:cNvPr id="3104" name="AutoShape 70">
            <a:extLst>
              <a:ext uri="{FF2B5EF4-FFF2-40B4-BE49-F238E27FC236}">
                <a16:creationId xmlns:a16="http://schemas.microsoft.com/office/drawing/2014/main" xmlns="" id="{25E80C19-F013-4DEE-9A1D-141933D15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5653088"/>
            <a:ext cx="927100" cy="215900"/>
          </a:xfrm>
          <a:prstGeom prst="roundRect">
            <a:avLst>
              <a:gd name="adj" fmla="val 50000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Powiatowy Inspektor Nadzoru Budowlanego </a:t>
            </a:r>
          </a:p>
        </p:txBody>
      </p:sp>
      <p:grpSp>
        <p:nvGrpSpPr>
          <p:cNvPr id="3105" name="Grupa 6">
            <a:extLst>
              <a:ext uri="{FF2B5EF4-FFF2-40B4-BE49-F238E27FC236}">
                <a16:creationId xmlns:a16="http://schemas.microsoft.com/office/drawing/2014/main" xmlns="" id="{0ED4FCD9-7841-464E-AEA1-493A8B58B174}"/>
              </a:ext>
            </a:extLst>
          </p:cNvPr>
          <p:cNvGrpSpPr>
            <a:grpSpLocks/>
          </p:cNvGrpSpPr>
          <p:nvPr/>
        </p:nvGrpSpPr>
        <p:grpSpPr bwMode="auto">
          <a:xfrm>
            <a:off x="5073650" y="4251325"/>
            <a:ext cx="925513" cy="674688"/>
            <a:chOff x="5073650" y="4251325"/>
            <a:chExt cx="924744" cy="674688"/>
          </a:xfrm>
        </p:grpSpPr>
        <p:sp>
          <p:nvSpPr>
            <p:cNvPr id="3298" name="AutoShape 54">
              <a:extLst>
                <a:ext uri="{FF2B5EF4-FFF2-40B4-BE49-F238E27FC236}">
                  <a16:creationId xmlns:a16="http://schemas.microsoft.com/office/drawing/2014/main" xmlns="" id="{0923B607-2ED6-4D33-A1C3-1188EC2DB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3650" y="4251325"/>
              <a:ext cx="922338" cy="209550"/>
            </a:xfrm>
            <a:prstGeom prst="roundRect">
              <a:avLst>
                <a:gd name="adj" fmla="val 14583"/>
              </a:avLst>
            </a:prstGeom>
            <a:solidFill>
              <a:srgbClr val="CCFFFF"/>
            </a:solidFill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Miejska Pracownia Urbanistyczna</a:t>
              </a:r>
            </a:p>
          </p:txBody>
        </p:sp>
        <p:sp>
          <p:nvSpPr>
            <p:cNvPr id="174" name="AutoShape 54">
              <a:extLst>
                <a:ext uri="{FF2B5EF4-FFF2-40B4-BE49-F238E27FC236}">
                  <a16:creationId xmlns:a16="http://schemas.microsoft.com/office/drawing/2014/main" xmlns="" id="{F87FBC4A-F9FE-4381-851D-7E89F324D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822" y="4483100"/>
              <a:ext cx="921572" cy="209550"/>
            </a:xfrm>
            <a:prstGeom prst="roundRect">
              <a:avLst>
                <a:gd name="adj" fmla="val 14583"/>
              </a:avLst>
            </a:prstGeom>
            <a:solidFill>
              <a:srgbClr val="CCFFFF"/>
            </a:solidFill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pl-PL" sz="450" dirty="0"/>
                <a:t>Zarząd Geodezji i Katastru Miejskiego GEOPOZ</a:t>
              </a:r>
            </a:p>
          </p:txBody>
        </p:sp>
        <p:sp>
          <p:nvSpPr>
            <p:cNvPr id="3300" name="AutoShape 54">
              <a:extLst>
                <a:ext uri="{FF2B5EF4-FFF2-40B4-BE49-F238E27FC236}">
                  <a16:creationId xmlns:a16="http://schemas.microsoft.com/office/drawing/2014/main" xmlns="" id="{E9E07F91-29C4-4ED3-8C66-4DC24928C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3651" y="4716463"/>
              <a:ext cx="922337" cy="209550"/>
            </a:xfrm>
            <a:prstGeom prst="roundRect">
              <a:avLst>
                <a:gd name="adj" fmla="val 14583"/>
              </a:avLst>
            </a:prstGeom>
            <a:solidFill>
              <a:srgbClr val="CCFFFF"/>
            </a:solidFill>
            <a:ln w="9525">
              <a:solidFill>
                <a:srgbClr val="33CCCC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Zarząd Zieleni Miejskiej</a:t>
              </a:r>
            </a:p>
          </p:txBody>
        </p:sp>
      </p:grpSp>
      <p:sp>
        <p:nvSpPr>
          <p:cNvPr id="3106" name="AutoShape 54">
            <a:extLst>
              <a:ext uri="{FF2B5EF4-FFF2-40B4-BE49-F238E27FC236}">
                <a16:creationId xmlns:a16="http://schemas.microsoft.com/office/drawing/2014/main" xmlns="" id="{45715DEE-2A7F-4B00-BEA1-AF392523F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5238" y="4953000"/>
            <a:ext cx="919162" cy="209550"/>
          </a:xfrm>
          <a:prstGeom prst="roundRect">
            <a:avLst>
              <a:gd name="adj" fmla="val 14583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Palmiarnia Poznańska</a:t>
            </a:r>
          </a:p>
        </p:txBody>
      </p:sp>
      <p:sp>
        <p:nvSpPr>
          <p:cNvPr id="3107" name="Rectangle 49">
            <a:extLst>
              <a:ext uri="{FF2B5EF4-FFF2-40B4-BE49-F238E27FC236}">
                <a16:creationId xmlns:a16="http://schemas.microsoft.com/office/drawing/2014/main" xmlns="" id="{69F8A184-2E31-4D63-BF56-2115DF722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475" y="2322513"/>
            <a:ext cx="922338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Gospodarki Komunalnej</a:t>
            </a:r>
            <a:endParaRPr lang="pl-PL" altLang="pl-PL" sz="800">
              <a:latin typeface="Arial" panose="020B0604020202020204" pitchFamily="34" charset="0"/>
            </a:endParaRPr>
          </a:p>
        </p:txBody>
      </p:sp>
      <p:sp>
        <p:nvSpPr>
          <p:cNvPr id="3108" name="AutoShape 76">
            <a:extLst>
              <a:ext uri="{FF2B5EF4-FFF2-40B4-BE49-F238E27FC236}">
                <a16:creationId xmlns:a16="http://schemas.microsoft.com/office/drawing/2014/main" xmlns="" id="{47A97046-CC72-4728-A8D1-4E8E1F3B5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3357563"/>
            <a:ext cx="930275" cy="215900"/>
          </a:xfrm>
          <a:prstGeom prst="roundRect">
            <a:avLst>
              <a:gd name="adj" fmla="val 50000"/>
            </a:avLst>
          </a:prstGeom>
          <a:solidFill>
            <a:srgbClr val="C7C7ED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Spółki Miejskie*</a:t>
            </a:r>
          </a:p>
        </p:txBody>
      </p:sp>
      <p:sp>
        <p:nvSpPr>
          <p:cNvPr id="3109" name="Rectangle 49">
            <a:extLst>
              <a:ext uri="{FF2B5EF4-FFF2-40B4-BE49-F238E27FC236}">
                <a16:creationId xmlns:a16="http://schemas.microsoft.com/office/drawing/2014/main" xmlns="" id="{6ACDB0CA-3938-47E6-90B4-49D2B25AF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475" y="2951163"/>
            <a:ext cx="922338" cy="292100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Klimatu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i Środowiska 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10" name="AutoShape 54">
            <a:extLst>
              <a:ext uri="{FF2B5EF4-FFF2-40B4-BE49-F238E27FC236}">
                <a16:creationId xmlns:a16="http://schemas.microsoft.com/office/drawing/2014/main" xmlns="" id="{1CA2B539-FD40-4626-BFBB-942157B16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5238" y="5184775"/>
            <a:ext cx="922337" cy="209550"/>
          </a:xfrm>
          <a:prstGeom prst="roundRect">
            <a:avLst>
              <a:gd name="adj" fmla="val 14583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Usługi Komunalne</a:t>
            </a:r>
          </a:p>
        </p:txBody>
      </p:sp>
      <p:sp>
        <p:nvSpPr>
          <p:cNvPr id="3111" name="AutoShape 54">
            <a:extLst>
              <a:ext uri="{FF2B5EF4-FFF2-40B4-BE49-F238E27FC236}">
                <a16:creationId xmlns:a16="http://schemas.microsoft.com/office/drawing/2014/main" xmlns="" id="{73079D39-335A-4EE6-9B74-2E9A98F0F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3650" y="5418138"/>
            <a:ext cx="922338" cy="209550"/>
          </a:xfrm>
          <a:prstGeom prst="roundRect">
            <a:avLst>
              <a:gd name="adj" fmla="val 14583"/>
            </a:avLst>
          </a:prstGeom>
          <a:solidFill>
            <a:srgbClr val="CCFF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Zakład Lasów Poznańskich </a:t>
            </a:r>
          </a:p>
        </p:txBody>
      </p:sp>
      <p:sp>
        <p:nvSpPr>
          <p:cNvPr id="3112" name="AutoShape 76">
            <a:extLst>
              <a:ext uri="{FF2B5EF4-FFF2-40B4-BE49-F238E27FC236}">
                <a16:creationId xmlns:a16="http://schemas.microsoft.com/office/drawing/2014/main" xmlns="" id="{BAEC0890-12E2-4ECE-99DF-969AA1729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3608388"/>
            <a:ext cx="930275" cy="215900"/>
          </a:xfrm>
          <a:prstGeom prst="roundRect">
            <a:avLst>
              <a:gd name="adj" fmla="val 50000"/>
            </a:avLst>
          </a:prstGeom>
          <a:solidFill>
            <a:srgbClr val="C7C7ED"/>
          </a:solidFill>
          <a:ln w="9525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Spółdzielnie</a:t>
            </a:r>
          </a:p>
        </p:txBody>
      </p:sp>
      <p:sp>
        <p:nvSpPr>
          <p:cNvPr id="3113" name="Text Box 202">
            <a:extLst>
              <a:ext uri="{FF2B5EF4-FFF2-40B4-BE49-F238E27FC236}">
                <a16:creationId xmlns:a16="http://schemas.microsoft.com/office/drawing/2014/main" xmlns="" id="{D746D93A-EB3D-4EA9-8418-EFD1D8DEA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0538" y="279400"/>
            <a:ext cx="8382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dirty="0">
                <a:latin typeface="Arial" panose="020B0604020202020204" pitchFamily="34" charset="0"/>
              </a:rPr>
              <a:t>stan na dzień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smtClean="0">
                <a:latin typeface="Arial" panose="020B0604020202020204" pitchFamily="34" charset="0"/>
              </a:rPr>
              <a:t>9 </a:t>
            </a:r>
            <a:r>
              <a:rPr lang="pl-PL" altLang="pl-PL" sz="500">
                <a:latin typeface="Arial" panose="020B0604020202020204" pitchFamily="34" charset="0"/>
              </a:rPr>
              <a:t>maja 2024 r.</a:t>
            </a:r>
            <a:endParaRPr lang="pl-PL" altLang="pl-PL" sz="600">
              <a:latin typeface="Arial" panose="020B0604020202020204" pitchFamily="34" charset="0"/>
            </a:endParaRPr>
          </a:p>
        </p:txBody>
      </p:sp>
      <p:sp>
        <p:nvSpPr>
          <p:cNvPr id="3114" name="Rectangle 21">
            <a:extLst>
              <a:ext uri="{FF2B5EF4-FFF2-40B4-BE49-F238E27FC236}">
                <a16:creationId xmlns:a16="http://schemas.microsoft.com/office/drawing/2014/main" xmlns="" id="{C4B0E77B-F620-41C6-BAE2-D146C23D4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578225"/>
            <a:ext cx="922338" cy="269875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Obsługi Urzędu</a:t>
            </a:r>
          </a:p>
        </p:txBody>
      </p:sp>
      <p:sp>
        <p:nvSpPr>
          <p:cNvPr id="3115" name="Rectangle 35">
            <a:extLst>
              <a:ext uri="{FF2B5EF4-FFF2-40B4-BE49-F238E27FC236}">
                <a16:creationId xmlns:a16="http://schemas.microsoft.com/office/drawing/2014/main" xmlns="" id="{C5EB7D94-52FA-4513-9B51-367608BB8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963863"/>
            <a:ext cx="922337" cy="2921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Prawny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16" name="Rectangle 20">
            <a:extLst>
              <a:ext uri="{FF2B5EF4-FFF2-40B4-BE49-F238E27FC236}">
                <a16:creationId xmlns:a16="http://schemas.microsoft.com/office/drawing/2014/main" xmlns="" id="{6B2A3733-E50C-4D28-9AE0-839A44991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2312988"/>
            <a:ext cx="922338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Zamówień Publicznych</a:t>
            </a:r>
          </a:p>
        </p:txBody>
      </p:sp>
      <p:sp>
        <p:nvSpPr>
          <p:cNvPr id="3117" name="Rectangle 18">
            <a:extLst>
              <a:ext uri="{FF2B5EF4-FFF2-40B4-BE49-F238E27FC236}">
                <a16:creationId xmlns:a16="http://schemas.microsoft.com/office/drawing/2014/main" xmlns="" id="{29E0F63D-97A4-4ED0-BE91-7DC6540F0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2250" y="2317750"/>
            <a:ext cx="922338" cy="290513"/>
          </a:xfrm>
          <a:prstGeom prst="rect">
            <a:avLst/>
          </a:prstGeom>
          <a:solidFill>
            <a:srgbClr val="D88AB1"/>
          </a:solidFill>
          <a:ln w="9525" algn="ctr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Podatków i Opłat   </a:t>
            </a:r>
          </a:p>
        </p:txBody>
      </p:sp>
      <p:sp>
        <p:nvSpPr>
          <p:cNvPr id="3118" name="Rectangle 20">
            <a:extLst>
              <a:ext uri="{FF2B5EF4-FFF2-40B4-BE49-F238E27FC236}">
                <a16:creationId xmlns:a16="http://schemas.microsoft.com/office/drawing/2014/main" xmlns="" id="{7F01DF91-34C9-4A7A-BE95-24E867D16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1997075"/>
            <a:ext cx="915988" cy="292100"/>
          </a:xfrm>
          <a:prstGeom prst="rect">
            <a:avLst/>
          </a:prstGeom>
          <a:solidFill>
            <a:srgbClr val="ADFFAD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pl-PL" altLang="pl-PL" sz="500">
                <a:solidFill>
                  <a:srgbClr val="000000"/>
                </a:solidFill>
                <a:latin typeface="Arial" panose="020B0604020202020204" pitchFamily="34" charset="0"/>
              </a:rPr>
              <a:t>Biuro Poznań Kontakt</a:t>
            </a: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xmlns="" id="{29D200F5-C50D-44BA-92E5-D8296FFD9CF7}"/>
              </a:ext>
            </a:extLst>
          </p:cNvPr>
          <p:cNvCxnSpPr>
            <a:cxnSpLocks/>
          </p:cNvCxnSpPr>
          <p:nvPr/>
        </p:nvCxnSpPr>
        <p:spPr>
          <a:xfrm flipV="1">
            <a:off x="250825" y="1671638"/>
            <a:ext cx="0" cy="2352675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20" name="Rectangle 14">
            <a:extLst>
              <a:ext uri="{FF2B5EF4-FFF2-40B4-BE49-F238E27FC236}">
                <a16:creationId xmlns:a16="http://schemas.microsoft.com/office/drawing/2014/main" xmlns="" id="{2F192329-783A-4AA8-8616-A818CD8DC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075" y="1252538"/>
            <a:ext cx="1200150" cy="419100"/>
          </a:xfrm>
          <a:prstGeom prst="rect">
            <a:avLst/>
          </a:prstGeom>
          <a:solidFill>
            <a:srgbClr val="FFEC9D"/>
          </a:solidFill>
          <a:ln w="1905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I ZASTĘPCA PREZYDENTA</a:t>
            </a:r>
            <a:r>
              <a:rPr lang="pl-PL" altLang="pl-PL" sz="500">
                <a:latin typeface="Arial" panose="020B0604020202020204" pitchFamily="34" charset="0"/>
              </a:rPr>
              <a:t>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 b="1">
                <a:latin typeface="Arial" panose="020B0604020202020204" pitchFamily="34" charset="0"/>
              </a:rPr>
              <a:t>Jędrzej Solarski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">
                <a:latin typeface="Arial" panose="020B0604020202020204" pitchFamily="34" charset="0"/>
              </a:rPr>
              <a:t>ds. pomocy społecznej i opieki zdrowotnej, współpracy z organizacjami społecznymi, kultury, sportu i działalności gospodarczej oraz rewitalizacji i funduszy europejskich</a:t>
            </a:r>
          </a:p>
        </p:txBody>
      </p:sp>
      <p:sp>
        <p:nvSpPr>
          <p:cNvPr id="3121" name="Rectangle 65">
            <a:extLst>
              <a:ext uri="{FF2B5EF4-FFF2-40B4-BE49-F238E27FC236}">
                <a16:creationId xmlns:a16="http://schemas.microsoft.com/office/drawing/2014/main" xmlns="" id="{2EE3AC6C-5A4F-4EF6-92D4-6E75A1AB2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000250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Miejskiego Rzecznika Konsumentów</a:t>
            </a:r>
          </a:p>
        </p:txBody>
      </p:sp>
      <p:sp>
        <p:nvSpPr>
          <p:cNvPr id="3122" name="Rectangle 64">
            <a:extLst>
              <a:ext uri="{FF2B5EF4-FFF2-40B4-BE49-F238E27FC236}">
                <a16:creationId xmlns:a16="http://schemas.microsoft.com/office/drawing/2014/main" xmlns="" id="{C3B38E08-9DF4-49F9-B01D-76CF02BC0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2922588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Organizacyjny</a:t>
            </a:r>
          </a:p>
        </p:txBody>
      </p:sp>
      <p:sp>
        <p:nvSpPr>
          <p:cNvPr id="3123" name="AutoShape 71">
            <a:extLst>
              <a:ext uri="{FF2B5EF4-FFF2-40B4-BE49-F238E27FC236}">
                <a16:creationId xmlns:a16="http://schemas.microsoft.com/office/drawing/2014/main" xmlns="" id="{52FA647B-3D7A-4DFC-92FD-2CE5E460C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3916363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Miejski Ośrodek Pomocy Rodzinie</a:t>
            </a:r>
          </a:p>
        </p:txBody>
      </p:sp>
      <p:sp>
        <p:nvSpPr>
          <p:cNvPr id="3124" name="Rectangle 64">
            <a:extLst>
              <a:ext uri="{FF2B5EF4-FFF2-40B4-BE49-F238E27FC236}">
                <a16:creationId xmlns:a16="http://schemas.microsoft.com/office/drawing/2014/main" xmlns="" id="{C85962A4-E35E-43D9-B9A6-EE6A5F584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3540125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Zdrowia i Spraw Społecznych</a:t>
            </a:r>
          </a:p>
        </p:txBody>
      </p:sp>
      <p:sp>
        <p:nvSpPr>
          <p:cNvPr id="3125" name="AutoShape 71">
            <a:extLst>
              <a:ext uri="{FF2B5EF4-FFF2-40B4-BE49-F238E27FC236}">
                <a16:creationId xmlns:a16="http://schemas.microsoft.com/office/drawing/2014/main" xmlns="" id="{BD7C9EC7-8517-4A5C-82AD-60D19BC08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060950"/>
            <a:ext cx="920750" cy="207963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Centrum Usług Wspólnych</a:t>
            </a:r>
          </a:p>
        </p:txBody>
      </p:sp>
      <p:sp>
        <p:nvSpPr>
          <p:cNvPr id="3126" name="AutoShape 71">
            <a:extLst>
              <a:ext uri="{FF2B5EF4-FFF2-40B4-BE49-F238E27FC236}">
                <a16:creationId xmlns:a16="http://schemas.microsoft.com/office/drawing/2014/main" xmlns="" id="{F87AF637-81E7-4FF2-AD6E-C76A89328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4830763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Poznańskie Centrum Świadczeń</a:t>
            </a:r>
          </a:p>
        </p:txBody>
      </p:sp>
      <p:sp>
        <p:nvSpPr>
          <p:cNvPr id="3127" name="AutoShape 71">
            <a:extLst>
              <a:ext uri="{FF2B5EF4-FFF2-40B4-BE49-F238E27FC236}">
                <a16:creationId xmlns:a16="http://schemas.microsoft.com/office/drawing/2014/main" xmlns="" id="{06DCEE02-4764-4AB9-8A3E-F56041F25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4373563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Pozostałe Jednostki Pomocy Społecznej</a:t>
            </a:r>
          </a:p>
        </p:txBody>
      </p:sp>
      <p:sp>
        <p:nvSpPr>
          <p:cNvPr id="3128" name="AutoShape 71">
            <a:extLst>
              <a:ext uri="{FF2B5EF4-FFF2-40B4-BE49-F238E27FC236}">
                <a16:creationId xmlns:a16="http://schemas.microsoft.com/office/drawing/2014/main" xmlns="" id="{5975CD68-026C-44F6-8BE9-400BDE6B3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4602163"/>
            <a:ext cx="92710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Zakłady Opieki Zdrowotnej</a:t>
            </a:r>
          </a:p>
        </p:txBody>
      </p:sp>
      <p:sp>
        <p:nvSpPr>
          <p:cNvPr id="3129" name="AutoShape 71">
            <a:extLst>
              <a:ext uri="{FF2B5EF4-FFF2-40B4-BE49-F238E27FC236}">
                <a16:creationId xmlns:a16="http://schemas.microsoft.com/office/drawing/2014/main" xmlns="" id="{97E5DD62-1F6A-4346-ADC9-288C08BD2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291138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Centrum Inicjatyw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Senioralnych</a:t>
            </a:r>
          </a:p>
        </p:txBody>
      </p:sp>
      <p:sp>
        <p:nvSpPr>
          <p:cNvPr id="3130" name="AutoShape 71">
            <a:extLst>
              <a:ext uri="{FF2B5EF4-FFF2-40B4-BE49-F238E27FC236}">
                <a16:creationId xmlns:a16="http://schemas.microsoft.com/office/drawing/2014/main" xmlns="" id="{EC45ED83-7985-4674-9043-1490C4313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516563"/>
            <a:ext cx="920750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Żłobki</a:t>
            </a:r>
          </a:p>
        </p:txBody>
      </p:sp>
      <p:sp>
        <p:nvSpPr>
          <p:cNvPr id="3131" name="AutoShape 71">
            <a:extLst>
              <a:ext uri="{FF2B5EF4-FFF2-40B4-BE49-F238E27FC236}">
                <a16:creationId xmlns:a16="http://schemas.microsoft.com/office/drawing/2014/main" xmlns="" id="{15CA463A-2588-4C12-BB5C-5EB93CF0E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976938"/>
            <a:ext cx="923925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Miejskie Instytucje Kultury</a:t>
            </a:r>
          </a:p>
        </p:txBody>
      </p:sp>
      <p:sp>
        <p:nvSpPr>
          <p:cNvPr id="3132" name="Rectangle 64">
            <a:extLst>
              <a:ext uri="{FF2B5EF4-FFF2-40B4-BE49-F238E27FC236}">
                <a16:creationId xmlns:a16="http://schemas.microsoft.com/office/drawing/2014/main" xmlns="" id="{B7B9031B-4161-4832-9877-C8F467053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3232150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Sportu</a:t>
            </a:r>
          </a:p>
        </p:txBody>
      </p:sp>
      <p:sp>
        <p:nvSpPr>
          <p:cNvPr id="3133" name="AutoShape 71">
            <a:extLst>
              <a:ext uri="{FF2B5EF4-FFF2-40B4-BE49-F238E27FC236}">
                <a16:creationId xmlns:a16="http://schemas.microsoft.com/office/drawing/2014/main" xmlns="" id="{C5D0D9FD-C5ED-4CE5-B274-069E6616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4141788"/>
            <a:ext cx="923925" cy="207962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Poznańskie Ośrodki Sportu i Rekreacji</a:t>
            </a:r>
          </a:p>
        </p:txBody>
      </p:sp>
      <p:sp>
        <p:nvSpPr>
          <p:cNvPr id="3134" name="Rectangle 64">
            <a:extLst>
              <a:ext uri="{FF2B5EF4-FFF2-40B4-BE49-F238E27FC236}">
                <a16:creationId xmlns:a16="http://schemas.microsoft.com/office/drawing/2014/main" xmlns="" id="{053AB9CC-D314-4B96-94CF-FE9F923D5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614613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Kultury</a:t>
            </a:r>
          </a:p>
        </p:txBody>
      </p:sp>
      <p:sp>
        <p:nvSpPr>
          <p:cNvPr id="3135" name="Rectangle 65">
            <a:extLst>
              <a:ext uri="{FF2B5EF4-FFF2-40B4-BE49-F238E27FC236}">
                <a16:creationId xmlns:a16="http://schemas.microsoft.com/office/drawing/2014/main" xmlns="" id="{40B3FC16-DA5E-4A01-A491-8620FED69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1690688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Koordynacji Projektów i Rewitalizacji Miasta</a:t>
            </a:r>
          </a:p>
        </p:txBody>
      </p:sp>
      <p:sp>
        <p:nvSpPr>
          <p:cNvPr id="3136" name="Rectangle 64">
            <a:extLst>
              <a:ext uri="{FF2B5EF4-FFF2-40B4-BE49-F238E27FC236}">
                <a16:creationId xmlns:a16="http://schemas.microsoft.com/office/drawing/2014/main" xmlns="" id="{9CCCED85-9FD8-4B87-9EF1-B5EBB4CB5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308225"/>
            <a:ext cx="920750" cy="292100"/>
          </a:xfrm>
          <a:prstGeom prst="rect">
            <a:avLst/>
          </a:prstGeom>
          <a:solidFill>
            <a:srgbClr val="FFEC9D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Działalności Gospodarczej i Rolnictwa</a:t>
            </a:r>
          </a:p>
        </p:txBody>
      </p:sp>
      <p:sp>
        <p:nvSpPr>
          <p:cNvPr id="3137" name="AutoShape 71">
            <a:extLst>
              <a:ext uri="{FF2B5EF4-FFF2-40B4-BE49-F238E27FC236}">
                <a16:creationId xmlns:a16="http://schemas.microsoft.com/office/drawing/2014/main" xmlns="" id="{997D8DCE-9180-4C2D-9A2D-80E5ABB05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5746750"/>
            <a:ext cx="925512" cy="207963"/>
          </a:xfrm>
          <a:prstGeom prst="roundRect">
            <a:avLst>
              <a:gd name="adj" fmla="val 14583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Ogród Zoologiczny</a:t>
            </a:r>
          </a:p>
        </p:txBody>
      </p:sp>
      <p:sp>
        <p:nvSpPr>
          <p:cNvPr id="3138" name="AutoShape 76">
            <a:extLst>
              <a:ext uri="{FF2B5EF4-FFF2-40B4-BE49-F238E27FC236}">
                <a16:creationId xmlns:a16="http://schemas.microsoft.com/office/drawing/2014/main" xmlns="" id="{6E6A4F3C-3B34-429B-919D-E1B3FCB4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6240463"/>
            <a:ext cx="936625" cy="215900"/>
          </a:xfrm>
          <a:prstGeom prst="roundRect">
            <a:avLst>
              <a:gd name="adj" fmla="val 50000"/>
            </a:avLst>
          </a:prstGeom>
          <a:solidFill>
            <a:srgbClr val="FFEC9D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5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500">
                <a:latin typeface="Arial" panose="020B0604020202020204" pitchFamily="34" charset="0"/>
              </a:rPr>
              <a:t>Spółdzielnia Socjalna „Poznanianka”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00">
              <a:latin typeface="Arial" panose="020B0604020202020204" pitchFamily="34" charset="0"/>
            </a:endParaRPr>
          </a:p>
        </p:txBody>
      </p:sp>
      <p:sp>
        <p:nvSpPr>
          <p:cNvPr id="3139" name="Rectangle 49">
            <a:extLst>
              <a:ext uri="{FF2B5EF4-FFF2-40B4-BE49-F238E27FC236}">
                <a16:creationId xmlns:a16="http://schemas.microsoft.com/office/drawing/2014/main" xmlns="" id="{C5246EF9-0B05-408C-A4B9-1BA7DFA07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2006600"/>
            <a:ext cx="922337" cy="2921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Miejskiego Konserwatora Zabytków</a:t>
            </a:r>
            <a:endParaRPr lang="pl-PL" altLang="pl-PL" sz="300">
              <a:latin typeface="Arial" panose="020B0604020202020204" pitchFamily="34" charset="0"/>
            </a:endParaRPr>
          </a:p>
        </p:txBody>
      </p:sp>
      <p:sp>
        <p:nvSpPr>
          <p:cNvPr id="3140" name="Rectangle 50">
            <a:extLst>
              <a:ext uri="{FF2B5EF4-FFF2-40B4-BE49-F238E27FC236}">
                <a16:creationId xmlns:a16="http://schemas.microsoft.com/office/drawing/2014/main" xmlns="" id="{82C472A4-BC12-48AB-9207-74E3135AC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2320925"/>
            <a:ext cx="922337" cy="2921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Oświaty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1" name="Rectangle 49">
            <a:extLst>
              <a:ext uri="{FF2B5EF4-FFF2-40B4-BE49-F238E27FC236}">
                <a16:creationId xmlns:a16="http://schemas.microsoft.com/office/drawing/2014/main" xmlns="" id="{AF1B6B98-B863-425C-AA4B-301DEF76A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2965450"/>
            <a:ext cx="919163" cy="2540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Zarządzania Kryzysowego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Bezpieczeństwa 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2" name="AutoShape 55">
            <a:extLst>
              <a:ext uri="{FF2B5EF4-FFF2-40B4-BE49-F238E27FC236}">
                <a16:creationId xmlns:a16="http://schemas.microsoft.com/office/drawing/2014/main" xmlns="" id="{646D6D4B-D536-41B7-91A8-B5DE25C9C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6273800"/>
            <a:ext cx="933450" cy="292100"/>
          </a:xfrm>
          <a:prstGeom prst="roundRect">
            <a:avLst>
              <a:gd name="adj" fmla="val 50000"/>
            </a:avLst>
          </a:prstGeom>
          <a:solidFill>
            <a:srgbClr val="FFA88D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Komenda Miejska Policji               </a:t>
            </a:r>
          </a:p>
        </p:txBody>
      </p:sp>
      <p:sp>
        <p:nvSpPr>
          <p:cNvPr id="3143" name="AutoShape 55">
            <a:extLst>
              <a:ext uri="{FF2B5EF4-FFF2-40B4-BE49-F238E27FC236}">
                <a16:creationId xmlns:a16="http://schemas.microsoft.com/office/drawing/2014/main" xmlns="" id="{1E50E982-8E40-4706-9D3E-AD5572880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5957888"/>
            <a:ext cx="931863" cy="292100"/>
          </a:xfrm>
          <a:prstGeom prst="roundRect">
            <a:avLst>
              <a:gd name="adj" fmla="val 50000"/>
            </a:avLst>
          </a:prstGeom>
          <a:solidFill>
            <a:srgbClr val="FFA88D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Komenda Miejska Państwowej Straży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Pożarnej</a:t>
            </a:r>
          </a:p>
        </p:txBody>
      </p:sp>
      <p:sp>
        <p:nvSpPr>
          <p:cNvPr id="3144" name="AutoShape 54">
            <a:extLst>
              <a:ext uri="{FF2B5EF4-FFF2-40B4-BE49-F238E27FC236}">
                <a16:creationId xmlns:a16="http://schemas.microsoft.com/office/drawing/2014/main" xmlns="" id="{B09921C3-9B21-4BA9-9F0E-068E2339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6288" y="3335338"/>
            <a:ext cx="912812" cy="209550"/>
          </a:xfrm>
          <a:prstGeom prst="roundRect">
            <a:avLst>
              <a:gd name="adj" fmla="val 14583"/>
            </a:avLst>
          </a:prstGeom>
          <a:solidFill>
            <a:srgbClr val="FFA88D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Straż Miejska Miasta Poznania</a:t>
            </a:r>
          </a:p>
        </p:txBody>
      </p:sp>
      <p:grpSp>
        <p:nvGrpSpPr>
          <p:cNvPr id="3145" name="Grupa 20">
            <a:extLst>
              <a:ext uri="{FF2B5EF4-FFF2-40B4-BE49-F238E27FC236}">
                <a16:creationId xmlns:a16="http://schemas.microsoft.com/office/drawing/2014/main" xmlns="" id="{831C4D2B-1872-4F87-8DF9-E020290A085F}"/>
              </a:ext>
            </a:extLst>
          </p:cNvPr>
          <p:cNvGrpSpPr>
            <a:grpSpLocks/>
          </p:cNvGrpSpPr>
          <p:nvPr/>
        </p:nvGrpSpPr>
        <p:grpSpPr bwMode="auto">
          <a:xfrm>
            <a:off x="2046288" y="3638550"/>
            <a:ext cx="923925" cy="758825"/>
            <a:chOff x="1619101" y="4000299"/>
            <a:chExt cx="923382" cy="661152"/>
          </a:xfrm>
        </p:grpSpPr>
        <p:sp>
          <p:nvSpPr>
            <p:cNvPr id="3295" name="AutoShape 54">
              <a:extLst>
                <a:ext uri="{FF2B5EF4-FFF2-40B4-BE49-F238E27FC236}">
                  <a16:creationId xmlns:a16="http://schemas.microsoft.com/office/drawing/2014/main" xmlns="" id="{414235B4-680C-4ABB-A637-97C1E1EBF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146" y="4226076"/>
              <a:ext cx="922337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Zarząd Dróg Miejskich</a:t>
              </a:r>
            </a:p>
          </p:txBody>
        </p:sp>
        <p:sp>
          <p:nvSpPr>
            <p:cNvPr id="3296" name="AutoShape 54">
              <a:extLst>
                <a:ext uri="{FF2B5EF4-FFF2-40B4-BE49-F238E27FC236}">
                  <a16:creationId xmlns:a16="http://schemas.microsoft.com/office/drawing/2014/main" xmlns="" id="{66569079-B6E8-40BF-B5A2-C4E07E184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101" y="4451901"/>
              <a:ext cx="922338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Zarząd Transportu Miejskiego</a:t>
              </a:r>
            </a:p>
          </p:txBody>
        </p:sp>
        <p:sp>
          <p:nvSpPr>
            <p:cNvPr id="3297" name="AutoShape 54">
              <a:extLst>
                <a:ext uri="{FF2B5EF4-FFF2-40B4-BE49-F238E27FC236}">
                  <a16:creationId xmlns:a16="http://schemas.microsoft.com/office/drawing/2014/main" xmlns="" id="{E00838E4-DE46-474F-BC91-B6A92E7E4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037" y="4000299"/>
              <a:ext cx="919358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Zakład Robót Drogowych</a:t>
              </a:r>
            </a:p>
          </p:txBody>
        </p:sp>
      </p:grpSp>
      <p:sp>
        <p:nvSpPr>
          <p:cNvPr id="3146" name="Rectangle 52">
            <a:extLst>
              <a:ext uri="{FF2B5EF4-FFF2-40B4-BE49-F238E27FC236}">
                <a16:creationId xmlns:a16="http://schemas.microsoft.com/office/drawing/2014/main" xmlns="" id="{B62053A0-59B5-4F67-8041-859DFB168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1697038"/>
            <a:ext cx="922337" cy="292100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Biuro Miejskiego Inżyniera Ruchu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sp>
        <p:nvSpPr>
          <p:cNvPr id="3147" name="Rectangle 50">
            <a:extLst>
              <a:ext uri="{FF2B5EF4-FFF2-40B4-BE49-F238E27FC236}">
                <a16:creationId xmlns:a16="http://schemas.microsoft.com/office/drawing/2014/main" xmlns="" id="{923018CA-6717-426C-8BF5-71886CBDF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2633663"/>
            <a:ext cx="920750" cy="312737"/>
          </a:xfrm>
          <a:prstGeom prst="rect">
            <a:avLst/>
          </a:prstGeom>
          <a:solidFill>
            <a:srgbClr val="FFA88D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>
                <a:latin typeface="Arial" panose="020B0604020202020204" pitchFamily="34" charset="0"/>
              </a:rPr>
              <a:t>Wydział Rozwoju Miasta </a:t>
            </a:r>
            <a:br>
              <a:rPr lang="pl-PL" altLang="pl-PL" sz="500">
                <a:latin typeface="Arial" panose="020B0604020202020204" pitchFamily="34" charset="0"/>
              </a:rPr>
            </a:br>
            <a:r>
              <a:rPr lang="pl-PL" altLang="pl-PL" sz="500">
                <a:latin typeface="Arial" panose="020B0604020202020204" pitchFamily="34" charset="0"/>
              </a:rPr>
              <a:t>i Współpracy Międzynarodowej</a:t>
            </a:r>
            <a:endParaRPr lang="pl-PL" altLang="pl-PL" sz="1400">
              <a:latin typeface="Arial" panose="020B0604020202020204" pitchFamily="34" charset="0"/>
            </a:endParaRPr>
          </a:p>
        </p:txBody>
      </p:sp>
      <p:grpSp>
        <p:nvGrpSpPr>
          <p:cNvPr id="3148" name="Grupa 74">
            <a:extLst>
              <a:ext uri="{FF2B5EF4-FFF2-40B4-BE49-F238E27FC236}">
                <a16:creationId xmlns:a16="http://schemas.microsoft.com/office/drawing/2014/main" xmlns="" id="{2156B772-9B3C-4AB8-9837-676B3D818398}"/>
              </a:ext>
            </a:extLst>
          </p:cNvPr>
          <p:cNvGrpSpPr>
            <a:grpSpLocks/>
          </p:cNvGrpSpPr>
          <p:nvPr/>
        </p:nvGrpSpPr>
        <p:grpSpPr bwMode="auto">
          <a:xfrm>
            <a:off x="2046288" y="4503738"/>
            <a:ext cx="925512" cy="1365250"/>
            <a:chOff x="1840579" y="3667740"/>
            <a:chExt cx="925563" cy="1363048"/>
          </a:xfrm>
        </p:grpSpPr>
        <p:sp>
          <p:nvSpPr>
            <p:cNvPr id="3289" name="AutoShape 54">
              <a:extLst>
                <a:ext uri="{FF2B5EF4-FFF2-40B4-BE49-F238E27FC236}">
                  <a16:creationId xmlns:a16="http://schemas.microsoft.com/office/drawing/2014/main" xmlns="" id="{73B07C01-4545-4342-BAE3-893B26F76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182" y="3667740"/>
              <a:ext cx="912846" cy="207963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Przedszkola </a:t>
              </a:r>
            </a:p>
          </p:txBody>
        </p:sp>
        <p:sp>
          <p:nvSpPr>
            <p:cNvPr id="3290" name="AutoShape 61">
              <a:extLst>
                <a:ext uri="{FF2B5EF4-FFF2-40B4-BE49-F238E27FC236}">
                  <a16:creationId xmlns:a16="http://schemas.microsoft.com/office/drawing/2014/main" xmlns="" id="{1A724F08-0AF1-4E5F-B51E-1437D9545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0579" y="3896107"/>
              <a:ext cx="918281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Szkoły</a:t>
              </a:r>
            </a:p>
          </p:txBody>
        </p:sp>
        <p:sp>
          <p:nvSpPr>
            <p:cNvPr id="3291" name="AutoShape 54">
              <a:extLst>
                <a:ext uri="{FF2B5EF4-FFF2-40B4-BE49-F238E27FC236}">
                  <a16:creationId xmlns:a16="http://schemas.microsoft.com/office/drawing/2014/main" xmlns="" id="{32DAC072-B9F5-48FA-8857-974E65FA7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406" y="4125395"/>
              <a:ext cx="920261" cy="207963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Inne Jednostki Oświatowe</a:t>
              </a:r>
            </a:p>
          </p:txBody>
        </p:sp>
        <p:sp>
          <p:nvSpPr>
            <p:cNvPr id="3292" name="AutoShape 61">
              <a:extLst>
                <a:ext uri="{FF2B5EF4-FFF2-40B4-BE49-F238E27FC236}">
                  <a16:creationId xmlns:a16="http://schemas.microsoft.com/office/drawing/2014/main" xmlns="" id="{04948E0E-13A2-4E07-9329-C4C60C7B6C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304" y="4351580"/>
              <a:ext cx="917881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Miejskie Szkoły Artystyczne</a:t>
              </a:r>
            </a:p>
          </p:txBody>
        </p:sp>
        <p:sp>
          <p:nvSpPr>
            <p:cNvPr id="3293" name="AutoShape 61">
              <a:extLst>
                <a:ext uri="{FF2B5EF4-FFF2-40B4-BE49-F238E27FC236}">
                  <a16:creationId xmlns:a16="http://schemas.microsoft.com/office/drawing/2014/main" xmlns="" id="{0F03A2E5-DFEE-4445-AD5E-C4E78BE9E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304" y="4581225"/>
              <a:ext cx="920837" cy="209550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Młodzieżowe Domy Kultury</a:t>
              </a:r>
            </a:p>
          </p:txBody>
        </p:sp>
        <p:sp>
          <p:nvSpPr>
            <p:cNvPr id="3294" name="AutoShape 61">
              <a:extLst>
                <a:ext uri="{FF2B5EF4-FFF2-40B4-BE49-F238E27FC236}">
                  <a16:creationId xmlns:a16="http://schemas.microsoft.com/office/drawing/2014/main" xmlns="" id="{861BE95C-008E-46BE-ACE4-8D453B849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304" y="4813300"/>
              <a:ext cx="920838" cy="217488"/>
            </a:xfrm>
            <a:prstGeom prst="roundRect">
              <a:avLst>
                <a:gd name="adj" fmla="val 14583"/>
              </a:avLst>
            </a:prstGeom>
            <a:solidFill>
              <a:srgbClr val="FFA88D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l-PL" altLang="pl-PL" sz="500">
                  <a:latin typeface="Arial" panose="020B0604020202020204" pitchFamily="34" charset="0"/>
                </a:rPr>
                <a:t>Centrum Usług Wspólnych Jednostek Oświaty w Poznaniu</a:t>
              </a:r>
            </a:p>
          </p:txBody>
        </p:sp>
      </p:grpSp>
      <p:cxnSp>
        <p:nvCxnSpPr>
          <p:cNvPr id="210" name="Łącznik prosty 209">
            <a:extLst>
              <a:ext uri="{FF2B5EF4-FFF2-40B4-BE49-F238E27FC236}">
                <a16:creationId xmlns:a16="http://schemas.microsoft.com/office/drawing/2014/main" xmlns="" id="{CD99E3EC-E400-49C2-A89E-13BB15E787FE}"/>
              </a:ext>
            </a:extLst>
          </p:cNvPr>
          <p:cNvCxnSpPr>
            <a:cxnSpLocks/>
          </p:cNvCxnSpPr>
          <p:nvPr/>
        </p:nvCxnSpPr>
        <p:spPr>
          <a:xfrm flipV="1">
            <a:off x="247650" y="4024313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y 227">
            <a:extLst>
              <a:ext uri="{FF2B5EF4-FFF2-40B4-BE49-F238E27FC236}">
                <a16:creationId xmlns:a16="http://schemas.microsoft.com/office/drawing/2014/main" xmlns="" id="{989BF877-9487-4A0F-A30C-89CC84ACBDBB}"/>
              </a:ext>
            </a:extLst>
          </p:cNvPr>
          <p:cNvCxnSpPr>
            <a:cxnSpLocks/>
          </p:cNvCxnSpPr>
          <p:nvPr/>
        </p:nvCxnSpPr>
        <p:spPr>
          <a:xfrm flipV="1">
            <a:off x="247650" y="3675063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y 229">
            <a:extLst>
              <a:ext uri="{FF2B5EF4-FFF2-40B4-BE49-F238E27FC236}">
                <a16:creationId xmlns:a16="http://schemas.microsoft.com/office/drawing/2014/main" xmlns="" id="{6499231B-D039-4A91-A116-9C90B67ECB29}"/>
              </a:ext>
            </a:extLst>
          </p:cNvPr>
          <p:cNvCxnSpPr>
            <a:cxnSpLocks/>
          </p:cNvCxnSpPr>
          <p:nvPr/>
        </p:nvCxnSpPr>
        <p:spPr>
          <a:xfrm flipV="1">
            <a:off x="247650" y="3384550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y 230">
            <a:extLst>
              <a:ext uri="{FF2B5EF4-FFF2-40B4-BE49-F238E27FC236}">
                <a16:creationId xmlns:a16="http://schemas.microsoft.com/office/drawing/2014/main" xmlns="" id="{A3C4ACE3-4354-489D-BAD8-AE399D1F214E}"/>
              </a:ext>
            </a:extLst>
          </p:cNvPr>
          <p:cNvCxnSpPr>
            <a:cxnSpLocks/>
          </p:cNvCxnSpPr>
          <p:nvPr/>
        </p:nvCxnSpPr>
        <p:spPr>
          <a:xfrm flipV="1">
            <a:off x="247650" y="3073400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y 231">
            <a:extLst>
              <a:ext uri="{FF2B5EF4-FFF2-40B4-BE49-F238E27FC236}">
                <a16:creationId xmlns:a16="http://schemas.microsoft.com/office/drawing/2014/main" xmlns="" id="{D76E6F4F-DA5C-4A9B-A0BC-CCDC5CF17F3D}"/>
              </a:ext>
            </a:extLst>
          </p:cNvPr>
          <p:cNvCxnSpPr>
            <a:cxnSpLocks/>
          </p:cNvCxnSpPr>
          <p:nvPr/>
        </p:nvCxnSpPr>
        <p:spPr>
          <a:xfrm flipV="1">
            <a:off x="247650" y="2757488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Łącznik prosty 232">
            <a:extLst>
              <a:ext uri="{FF2B5EF4-FFF2-40B4-BE49-F238E27FC236}">
                <a16:creationId xmlns:a16="http://schemas.microsoft.com/office/drawing/2014/main" xmlns="" id="{CF4128F1-5B30-4FBB-8C98-0C7507BE558C}"/>
              </a:ext>
            </a:extLst>
          </p:cNvPr>
          <p:cNvCxnSpPr>
            <a:cxnSpLocks/>
          </p:cNvCxnSpPr>
          <p:nvPr/>
        </p:nvCxnSpPr>
        <p:spPr>
          <a:xfrm flipV="1">
            <a:off x="247650" y="2459038"/>
            <a:ext cx="1095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Łącznik prosty 233">
            <a:extLst>
              <a:ext uri="{FF2B5EF4-FFF2-40B4-BE49-F238E27FC236}">
                <a16:creationId xmlns:a16="http://schemas.microsoft.com/office/drawing/2014/main" xmlns="" id="{FB5E701D-0A34-4B26-BB04-0EB9E00C1ABE}"/>
              </a:ext>
            </a:extLst>
          </p:cNvPr>
          <p:cNvCxnSpPr>
            <a:cxnSpLocks/>
          </p:cNvCxnSpPr>
          <p:nvPr/>
        </p:nvCxnSpPr>
        <p:spPr>
          <a:xfrm flipH="1">
            <a:off x="247650" y="2151063"/>
            <a:ext cx="107950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Łącznik prosty 234">
            <a:extLst>
              <a:ext uri="{FF2B5EF4-FFF2-40B4-BE49-F238E27FC236}">
                <a16:creationId xmlns:a16="http://schemas.microsoft.com/office/drawing/2014/main" xmlns="" id="{D3535F28-36BF-4E0B-B622-79A43AEBC0F9}"/>
              </a:ext>
            </a:extLst>
          </p:cNvPr>
          <p:cNvCxnSpPr>
            <a:cxnSpLocks/>
          </p:cNvCxnSpPr>
          <p:nvPr/>
        </p:nvCxnSpPr>
        <p:spPr>
          <a:xfrm>
            <a:off x="254000" y="1835150"/>
            <a:ext cx="96838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Łącznik prosty 237">
            <a:extLst>
              <a:ext uri="{FF2B5EF4-FFF2-40B4-BE49-F238E27FC236}">
                <a16:creationId xmlns:a16="http://schemas.microsoft.com/office/drawing/2014/main" xmlns="" id="{1C13AB0D-466A-4A80-9D55-55BC3153DE75}"/>
              </a:ext>
            </a:extLst>
          </p:cNvPr>
          <p:cNvCxnSpPr>
            <a:cxnSpLocks/>
          </p:cNvCxnSpPr>
          <p:nvPr/>
        </p:nvCxnSpPr>
        <p:spPr>
          <a:xfrm flipV="1">
            <a:off x="1905000" y="1671638"/>
            <a:ext cx="3175" cy="2681287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Łącznik prosty 238">
            <a:extLst>
              <a:ext uri="{FF2B5EF4-FFF2-40B4-BE49-F238E27FC236}">
                <a16:creationId xmlns:a16="http://schemas.microsoft.com/office/drawing/2014/main" xmlns="" id="{638CD395-4EE2-439C-BE5A-AA9D70F423CF}"/>
              </a:ext>
            </a:extLst>
          </p:cNvPr>
          <p:cNvCxnSpPr>
            <a:cxnSpLocks/>
          </p:cNvCxnSpPr>
          <p:nvPr/>
        </p:nvCxnSpPr>
        <p:spPr>
          <a:xfrm flipH="1">
            <a:off x="1906588" y="1846263"/>
            <a:ext cx="13335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Łącznik prosty 239">
            <a:extLst>
              <a:ext uri="{FF2B5EF4-FFF2-40B4-BE49-F238E27FC236}">
                <a16:creationId xmlns:a16="http://schemas.microsoft.com/office/drawing/2014/main" xmlns="" id="{A4DAEB24-E112-4413-8CBF-90A873085732}"/>
              </a:ext>
            </a:extLst>
          </p:cNvPr>
          <p:cNvCxnSpPr>
            <a:cxnSpLocks/>
            <a:stCxn id="3139" idx="1"/>
          </p:cNvCxnSpPr>
          <p:nvPr/>
        </p:nvCxnSpPr>
        <p:spPr>
          <a:xfrm flipH="1" flipV="1">
            <a:off x="1901825" y="2151063"/>
            <a:ext cx="138113" cy="1587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Łącznik prosty 240">
            <a:extLst>
              <a:ext uri="{FF2B5EF4-FFF2-40B4-BE49-F238E27FC236}">
                <a16:creationId xmlns:a16="http://schemas.microsoft.com/office/drawing/2014/main" xmlns="" id="{37D4A46F-C754-4413-BDAF-E881971C059E}"/>
              </a:ext>
            </a:extLst>
          </p:cNvPr>
          <p:cNvCxnSpPr>
            <a:cxnSpLocks/>
          </p:cNvCxnSpPr>
          <p:nvPr/>
        </p:nvCxnSpPr>
        <p:spPr>
          <a:xfrm flipH="1">
            <a:off x="1897063" y="2471738"/>
            <a:ext cx="14287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y 241">
            <a:extLst>
              <a:ext uri="{FF2B5EF4-FFF2-40B4-BE49-F238E27FC236}">
                <a16:creationId xmlns:a16="http://schemas.microsoft.com/office/drawing/2014/main" xmlns="" id="{BC1D2F46-48D8-420A-84E5-FC72D8E6BD49}"/>
              </a:ext>
            </a:extLst>
          </p:cNvPr>
          <p:cNvCxnSpPr>
            <a:cxnSpLocks/>
            <a:stCxn id="3147" idx="1"/>
          </p:cNvCxnSpPr>
          <p:nvPr/>
        </p:nvCxnSpPr>
        <p:spPr>
          <a:xfrm flipH="1">
            <a:off x="1901825" y="2789238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Łącznik prosty 245">
            <a:extLst>
              <a:ext uri="{FF2B5EF4-FFF2-40B4-BE49-F238E27FC236}">
                <a16:creationId xmlns:a16="http://schemas.microsoft.com/office/drawing/2014/main" xmlns="" id="{B8FA3BD5-980C-4CE9-AD90-5E287DDC319A}"/>
              </a:ext>
            </a:extLst>
          </p:cNvPr>
          <p:cNvCxnSpPr>
            <a:cxnSpLocks/>
          </p:cNvCxnSpPr>
          <p:nvPr/>
        </p:nvCxnSpPr>
        <p:spPr>
          <a:xfrm flipH="1">
            <a:off x="1900238" y="3092450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y 250">
            <a:extLst>
              <a:ext uri="{FF2B5EF4-FFF2-40B4-BE49-F238E27FC236}">
                <a16:creationId xmlns:a16="http://schemas.microsoft.com/office/drawing/2014/main" xmlns="" id="{6BCE27BA-447C-4F76-8A49-F9763F4E3EC9}"/>
              </a:ext>
            </a:extLst>
          </p:cNvPr>
          <p:cNvCxnSpPr>
            <a:cxnSpLocks/>
          </p:cNvCxnSpPr>
          <p:nvPr/>
        </p:nvCxnSpPr>
        <p:spPr>
          <a:xfrm flipV="1">
            <a:off x="3492500" y="1173163"/>
            <a:ext cx="0" cy="1933575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Łącznik prosty 252">
            <a:extLst>
              <a:ext uri="{FF2B5EF4-FFF2-40B4-BE49-F238E27FC236}">
                <a16:creationId xmlns:a16="http://schemas.microsoft.com/office/drawing/2014/main" xmlns="" id="{CB866412-AAE0-435E-9271-0DB103329017}"/>
              </a:ext>
            </a:extLst>
          </p:cNvPr>
          <p:cNvCxnSpPr>
            <a:cxnSpLocks/>
            <a:endCxn id="3093" idx="1"/>
          </p:cNvCxnSpPr>
          <p:nvPr/>
        </p:nvCxnSpPr>
        <p:spPr>
          <a:xfrm>
            <a:off x="3492500" y="1839913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Łącznik prosty 256">
            <a:extLst>
              <a:ext uri="{FF2B5EF4-FFF2-40B4-BE49-F238E27FC236}">
                <a16:creationId xmlns:a16="http://schemas.microsoft.com/office/drawing/2014/main" xmlns="" id="{1ED72779-BB10-4B25-A8CE-4DF481D12BB0}"/>
              </a:ext>
            </a:extLst>
          </p:cNvPr>
          <p:cNvCxnSpPr>
            <a:cxnSpLocks/>
          </p:cNvCxnSpPr>
          <p:nvPr/>
        </p:nvCxnSpPr>
        <p:spPr>
          <a:xfrm>
            <a:off x="3492500" y="2159000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Łącznik prosty 257">
            <a:extLst>
              <a:ext uri="{FF2B5EF4-FFF2-40B4-BE49-F238E27FC236}">
                <a16:creationId xmlns:a16="http://schemas.microsoft.com/office/drawing/2014/main" xmlns="" id="{9FD107F7-04A9-413B-9E20-ACADC8CA743D}"/>
              </a:ext>
            </a:extLst>
          </p:cNvPr>
          <p:cNvCxnSpPr>
            <a:cxnSpLocks/>
          </p:cNvCxnSpPr>
          <p:nvPr/>
        </p:nvCxnSpPr>
        <p:spPr>
          <a:xfrm>
            <a:off x="3492500" y="2476500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Łącznik prosty 258">
            <a:extLst>
              <a:ext uri="{FF2B5EF4-FFF2-40B4-BE49-F238E27FC236}">
                <a16:creationId xmlns:a16="http://schemas.microsoft.com/office/drawing/2014/main" xmlns="" id="{F73BEBDA-7D34-4D43-9D9C-51D79DCD7563}"/>
              </a:ext>
            </a:extLst>
          </p:cNvPr>
          <p:cNvCxnSpPr>
            <a:cxnSpLocks/>
          </p:cNvCxnSpPr>
          <p:nvPr/>
        </p:nvCxnSpPr>
        <p:spPr>
          <a:xfrm>
            <a:off x="3492500" y="2781300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Łącznik prosty 259">
            <a:extLst>
              <a:ext uri="{FF2B5EF4-FFF2-40B4-BE49-F238E27FC236}">
                <a16:creationId xmlns:a16="http://schemas.microsoft.com/office/drawing/2014/main" xmlns="" id="{81E6508F-6EC0-438D-954D-8562AD8549EB}"/>
              </a:ext>
            </a:extLst>
          </p:cNvPr>
          <p:cNvCxnSpPr>
            <a:cxnSpLocks/>
          </p:cNvCxnSpPr>
          <p:nvPr/>
        </p:nvCxnSpPr>
        <p:spPr>
          <a:xfrm>
            <a:off x="3492500" y="3106738"/>
            <a:ext cx="112713" cy="0"/>
          </a:xfrm>
          <a:prstGeom prst="line">
            <a:avLst/>
          </a:prstGeom>
          <a:ln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Łącznik prosty 261">
            <a:extLst>
              <a:ext uri="{FF2B5EF4-FFF2-40B4-BE49-F238E27FC236}">
                <a16:creationId xmlns:a16="http://schemas.microsoft.com/office/drawing/2014/main" xmlns="" id="{C6CBF779-787E-4A3F-8E74-0CE87DB355C2}"/>
              </a:ext>
            </a:extLst>
          </p:cNvPr>
          <p:cNvCxnSpPr>
            <a:cxnSpLocks/>
          </p:cNvCxnSpPr>
          <p:nvPr/>
        </p:nvCxnSpPr>
        <p:spPr>
          <a:xfrm flipV="1">
            <a:off x="4956175" y="1676400"/>
            <a:ext cx="0" cy="175260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Łącznik prosty 264">
            <a:extLst>
              <a:ext uri="{FF2B5EF4-FFF2-40B4-BE49-F238E27FC236}">
                <a16:creationId xmlns:a16="http://schemas.microsoft.com/office/drawing/2014/main" xmlns="" id="{C6083ABF-E7C5-428E-926F-B95008C9745C}"/>
              </a:ext>
            </a:extLst>
          </p:cNvPr>
          <p:cNvCxnSpPr>
            <a:cxnSpLocks/>
          </p:cNvCxnSpPr>
          <p:nvPr/>
        </p:nvCxnSpPr>
        <p:spPr>
          <a:xfrm>
            <a:off x="4956175" y="3429000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Łącznik prosty 265">
            <a:extLst>
              <a:ext uri="{FF2B5EF4-FFF2-40B4-BE49-F238E27FC236}">
                <a16:creationId xmlns:a16="http://schemas.microsoft.com/office/drawing/2014/main" xmlns="" id="{752721F2-0C29-4F22-84D1-28410F444DB5}"/>
              </a:ext>
            </a:extLst>
          </p:cNvPr>
          <p:cNvCxnSpPr>
            <a:cxnSpLocks/>
          </p:cNvCxnSpPr>
          <p:nvPr/>
        </p:nvCxnSpPr>
        <p:spPr>
          <a:xfrm>
            <a:off x="4962525" y="3109913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Łącznik prosty 266">
            <a:extLst>
              <a:ext uri="{FF2B5EF4-FFF2-40B4-BE49-F238E27FC236}">
                <a16:creationId xmlns:a16="http://schemas.microsoft.com/office/drawing/2014/main" xmlns="" id="{BF8E920B-FAFB-4BC5-BEA5-70F50AAB69DB}"/>
              </a:ext>
            </a:extLst>
          </p:cNvPr>
          <p:cNvCxnSpPr>
            <a:cxnSpLocks/>
          </p:cNvCxnSpPr>
          <p:nvPr/>
        </p:nvCxnSpPr>
        <p:spPr>
          <a:xfrm>
            <a:off x="4957763" y="2789238"/>
            <a:ext cx="112712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Łącznik prosty 267">
            <a:extLst>
              <a:ext uri="{FF2B5EF4-FFF2-40B4-BE49-F238E27FC236}">
                <a16:creationId xmlns:a16="http://schemas.microsoft.com/office/drawing/2014/main" xmlns="" id="{E47A15B3-0D0F-4736-85C2-7411E9A8AC76}"/>
              </a:ext>
            </a:extLst>
          </p:cNvPr>
          <p:cNvCxnSpPr>
            <a:cxnSpLocks/>
          </p:cNvCxnSpPr>
          <p:nvPr/>
        </p:nvCxnSpPr>
        <p:spPr>
          <a:xfrm>
            <a:off x="4956175" y="2473325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Łącznik prosty 268">
            <a:extLst>
              <a:ext uri="{FF2B5EF4-FFF2-40B4-BE49-F238E27FC236}">
                <a16:creationId xmlns:a16="http://schemas.microsoft.com/office/drawing/2014/main" xmlns="" id="{4979F6ED-E56F-452A-B088-119E1C82D1D9}"/>
              </a:ext>
            </a:extLst>
          </p:cNvPr>
          <p:cNvCxnSpPr>
            <a:cxnSpLocks/>
          </p:cNvCxnSpPr>
          <p:nvPr/>
        </p:nvCxnSpPr>
        <p:spPr>
          <a:xfrm>
            <a:off x="4962525" y="2159000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Łącznik prosty 269">
            <a:extLst>
              <a:ext uri="{FF2B5EF4-FFF2-40B4-BE49-F238E27FC236}">
                <a16:creationId xmlns:a16="http://schemas.microsoft.com/office/drawing/2014/main" xmlns="" id="{94629843-A349-4469-B3CC-F7E7629CD10D}"/>
              </a:ext>
            </a:extLst>
          </p:cNvPr>
          <p:cNvCxnSpPr>
            <a:cxnSpLocks/>
          </p:cNvCxnSpPr>
          <p:nvPr/>
        </p:nvCxnSpPr>
        <p:spPr>
          <a:xfrm>
            <a:off x="4956175" y="1839913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Łącznik prosty 270">
            <a:extLst>
              <a:ext uri="{FF2B5EF4-FFF2-40B4-BE49-F238E27FC236}">
                <a16:creationId xmlns:a16="http://schemas.microsoft.com/office/drawing/2014/main" xmlns="" id="{7AFEC39E-3DDF-4641-A78B-24A7DE67BEC1}"/>
              </a:ext>
            </a:extLst>
          </p:cNvPr>
          <p:cNvCxnSpPr>
            <a:cxnSpLocks/>
          </p:cNvCxnSpPr>
          <p:nvPr/>
        </p:nvCxnSpPr>
        <p:spPr>
          <a:xfrm flipV="1">
            <a:off x="6465888" y="1665288"/>
            <a:ext cx="0" cy="808037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3" name="Łącznik prosty 272">
            <a:extLst>
              <a:ext uri="{FF2B5EF4-FFF2-40B4-BE49-F238E27FC236}">
                <a16:creationId xmlns:a16="http://schemas.microsoft.com/office/drawing/2014/main" xmlns="" id="{04B95F97-7B0D-4670-9F7A-936B3551FC4E}"/>
              </a:ext>
            </a:extLst>
          </p:cNvPr>
          <p:cNvCxnSpPr>
            <a:cxnSpLocks/>
          </p:cNvCxnSpPr>
          <p:nvPr/>
        </p:nvCxnSpPr>
        <p:spPr>
          <a:xfrm>
            <a:off x="6465888" y="2473325"/>
            <a:ext cx="106362" cy="0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Łącznik prosty 273">
            <a:extLst>
              <a:ext uri="{FF2B5EF4-FFF2-40B4-BE49-F238E27FC236}">
                <a16:creationId xmlns:a16="http://schemas.microsoft.com/office/drawing/2014/main" xmlns="" id="{02954AD9-5D24-4312-A8CE-C4A9A55B3E2E}"/>
              </a:ext>
            </a:extLst>
          </p:cNvPr>
          <p:cNvCxnSpPr>
            <a:cxnSpLocks/>
            <a:stCxn id="3082" idx="1"/>
          </p:cNvCxnSpPr>
          <p:nvPr/>
        </p:nvCxnSpPr>
        <p:spPr>
          <a:xfrm flipH="1" flipV="1">
            <a:off x="6464300" y="2147888"/>
            <a:ext cx="107950" cy="0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Łącznik prosty 274">
            <a:extLst>
              <a:ext uri="{FF2B5EF4-FFF2-40B4-BE49-F238E27FC236}">
                <a16:creationId xmlns:a16="http://schemas.microsoft.com/office/drawing/2014/main" xmlns="" id="{2D7DA228-C0BD-4C23-877D-BE5D2E7E53DE}"/>
              </a:ext>
            </a:extLst>
          </p:cNvPr>
          <p:cNvCxnSpPr>
            <a:cxnSpLocks/>
            <a:endCxn id="3083" idx="1"/>
          </p:cNvCxnSpPr>
          <p:nvPr/>
        </p:nvCxnSpPr>
        <p:spPr>
          <a:xfrm>
            <a:off x="6464300" y="1839913"/>
            <a:ext cx="107950" cy="0"/>
          </a:xfrm>
          <a:prstGeom prst="line">
            <a:avLst/>
          </a:prstGeom>
          <a:ln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Łącznik prosty 306">
            <a:extLst>
              <a:ext uri="{FF2B5EF4-FFF2-40B4-BE49-F238E27FC236}">
                <a16:creationId xmlns:a16="http://schemas.microsoft.com/office/drawing/2014/main" xmlns="" id="{7F0B5B59-103F-4767-9458-B30B79CC3EAE}"/>
              </a:ext>
            </a:extLst>
          </p:cNvPr>
          <p:cNvCxnSpPr>
            <a:cxnSpLocks/>
          </p:cNvCxnSpPr>
          <p:nvPr/>
        </p:nvCxnSpPr>
        <p:spPr>
          <a:xfrm flipV="1">
            <a:off x="7885113" y="1671638"/>
            <a:ext cx="0" cy="2682875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9" name="Łącznik prosty 308">
            <a:extLst>
              <a:ext uri="{FF2B5EF4-FFF2-40B4-BE49-F238E27FC236}">
                <a16:creationId xmlns:a16="http://schemas.microsoft.com/office/drawing/2014/main" xmlns="" id="{41722791-D961-4433-8614-1E1A134F08A3}"/>
              </a:ext>
            </a:extLst>
          </p:cNvPr>
          <p:cNvCxnSpPr>
            <a:cxnSpLocks/>
          </p:cNvCxnSpPr>
          <p:nvPr/>
        </p:nvCxnSpPr>
        <p:spPr>
          <a:xfrm>
            <a:off x="7885113" y="4352925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Łącznik prosty 312">
            <a:extLst>
              <a:ext uri="{FF2B5EF4-FFF2-40B4-BE49-F238E27FC236}">
                <a16:creationId xmlns:a16="http://schemas.microsoft.com/office/drawing/2014/main" xmlns="" id="{28FBE362-1F51-48C1-961B-772DD11D3E91}"/>
              </a:ext>
            </a:extLst>
          </p:cNvPr>
          <p:cNvCxnSpPr>
            <a:cxnSpLocks/>
          </p:cNvCxnSpPr>
          <p:nvPr/>
        </p:nvCxnSpPr>
        <p:spPr>
          <a:xfrm>
            <a:off x="7885113" y="4027488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Łącznik prosty 313">
            <a:extLst>
              <a:ext uri="{FF2B5EF4-FFF2-40B4-BE49-F238E27FC236}">
                <a16:creationId xmlns:a16="http://schemas.microsoft.com/office/drawing/2014/main" xmlns="" id="{FEF7C5BC-A159-4ADF-9D7F-506A71361912}"/>
              </a:ext>
            </a:extLst>
          </p:cNvPr>
          <p:cNvCxnSpPr>
            <a:cxnSpLocks/>
          </p:cNvCxnSpPr>
          <p:nvPr/>
        </p:nvCxnSpPr>
        <p:spPr>
          <a:xfrm>
            <a:off x="7881938" y="3713163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Łącznik prosty 314">
            <a:extLst>
              <a:ext uri="{FF2B5EF4-FFF2-40B4-BE49-F238E27FC236}">
                <a16:creationId xmlns:a16="http://schemas.microsoft.com/office/drawing/2014/main" xmlns="" id="{61A2B0F4-9595-49CD-9E1F-17E1F5BB41CC}"/>
              </a:ext>
            </a:extLst>
          </p:cNvPr>
          <p:cNvCxnSpPr>
            <a:cxnSpLocks/>
          </p:cNvCxnSpPr>
          <p:nvPr/>
        </p:nvCxnSpPr>
        <p:spPr>
          <a:xfrm>
            <a:off x="7881938" y="3417888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Łącznik prosty 315">
            <a:extLst>
              <a:ext uri="{FF2B5EF4-FFF2-40B4-BE49-F238E27FC236}">
                <a16:creationId xmlns:a16="http://schemas.microsoft.com/office/drawing/2014/main" xmlns="" id="{7B03D7DB-DC2B-4F5F-98F1-299AE2A7F873}"/>
              </a:ext>
            </a:extLst>
          </p:cNvPr>
          <p:cNvCxnSpPr>
            <a:cxnSpLocks/>
          </p:cNvCxnSpPr>
          <p:nvPr/>
        </p:nvCxnSpPr>
        <p:spPr>
          <a:xfrm>
            <a:off x="7881938" y="3089275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Łącznik prosty 316">
            <a:extLst>
              <a:ext uri="{FF2B5EF4-FFF2-40B4-BE49-F238E27FC236}">
                <a16:creationId xmlns:a16="http://schemas.microsoft.com/office/drawing/2014/main" xmlns="" id="{D59E4A5F-A358-4BC7-98D5-6429855A54CE}"/>
              </a:ext>
            </a:extLst>
          </p:cNvPr>
          <p:cNvCxnSpPr>
            <a:cxnSpLocks/>
          </p:cNvCxnSpPr>
          <p:nvPr/>
        </p:nvCxnSpPr>
        <p:spPr>
          <a:xfrm>
            <a:off x="7881938" y="2781300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Łącznik prosty 317">
            <a:extLst>
              <a:ext uri="{FF2B5EF4-FFF2-40B4-BE49-F238E27FC236}">
                <a16:creationId xmlns:a16="http://schemas.microsoft.com/office/drawing/2014/main" xmlns="" id="{4E422F4E-227B-4743-9B10-548F00A1CB2D}"/>
              </a:ext>
            </a:extLst>
          </p:cNvPr>
          <p:cNvCxnSpPr>
            <a:cxnSpLocks/>
          </p:cNvCxnSpPr>
          <p:nvPr/>
        </p:nvCxnSpPr>
        <p:spPr>
          <a:xfrm>
            <a:off x="7881938" y="2449513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Łącznik prosty 318">
            <a:extLst>
              <a:ext uri="{FF2B5EF4-FFF2-40B4-BE49-F238E27FC236}">
                <a16:creationId xmlns:a16="http://schemas.microsoft.com/office/drawing/2014/main" xmlns="" id="{FD8CE942-2740-428A-9ACF-C35B709C9171}"/>
              </a:ext>
            </a:extLst>
          </p:cNvPr>
          <p:cNvCxnSpPr>
            <a:cxnSpLocks/>
          </p:cNvCxnSpPr>
          <p:nvPr/>
        </p:nvCxnSpPr>
        <p:spPr>
          <a:xfrm>
            <a:off x="7881938" y="2139950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Łącznik prosty 319">
            <a:extLst>
              <a:ext uri="{FF2B5EF4-FFF2-40B4-BE49-F238E27FC236}">
                <a16:creationId xmlns:a16="http://schemas.microsoft.com/office/drawing/2014/main" xmlns="" id="{39087D63-602B-42FF-BF86-C84208776A3B}"/>
              </a:ext>
            </a:extLst>
          </p:cNvPr>
          <p:cNvCxnSpPr>
            <a:cxnSpLocks/>
          </p:cNvCxnSpPr>
          <p:nvPr/>
        </p:nvCxnSpPr>
        <p:spPr>
          <a:xfrm>
            <a:off x="7881938" y="1839913"/>
            <a:ext cx="11747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0" name="Line 13">
            <a:extLst>
              <a:ext uri="{FF2B5EF4-FFF2-40B4-BE49-F238E27FC236}">
                <a16:creationId xmlns:a16="http://schemas.microsoft.com/office/drawing/2014/main" xmlns="" id="{87A3BACB-F404-45A6-9A70-7D6547A94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3141663"/>
            <a:ext cx="15398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1" name="Line 13">
            <a:extLst>
              <a:ext uri="{FF2B5EF4-FFF2-40B4-BE49-F238E27FC236}">
                <a16:creationId xmlns:a16="http://schemas.microsoft.com/office/drawing/2014/main" xmlns="" id="{27FDDBE9-AF13-49BF-97A1-BA17B9DB2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2613" y="3144838"/>
            <a:ext cx="0" cy="290512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2" name="Line 13">
            <a:extLst>
              <a:ext uri="{FF2B5EF4-FFF2-40B4-BE49-F238E27FC236}">
                <a16:creationId xmlns:a16="http://schemas.microsoft.com/office/drawing/2014/main" xmlns="" id="{BD7B5288-3D28-482F-B86B-6C8FEE0C35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59100" y="3435350"/>
            <a:ext cx="168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3" name="Line 13">
            <a:extLst>
              <a:ext uri="{FF2B5EF4-FFF2-40B4-BE49-F238E27FC236}">
                <a16:creationId xmlns:a16="http://schemas.microsoft.com/office/drawing/2014/main" xmlns="" id="{09D6C861-3FAD-40FB-9A59-777E16071D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55963" y="2484438"/>
            <a:ext cx="3175" cy="328295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4" name="Line 13">
            <a:extLst>
              <a:ext uri="{FF2B5EF4-FFF2-40B4-BE49-F238E27FC236}">
                <a16:creationId xmlns:a16="http://schemas.microsoft.com/office/drawing/2014/main" xmlns="" id="{093B9BD7-B47A-44FA-BD49-5693899371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3388" y="5767388"/>
            <a:ext cx="287337" cy="1587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5" name="Line 13">
            <a:extLst>
              <a:ext uri="{FF2B5EF4-FFF2-40B4-BE49-F238E27FC236}">
                <a16:creationId xmlns:a16="http://schemas.microsoft.com/office/drawing/2014/main" xmlns="" id="{08061CDB-2659-4FF1-8CDE-E8DF2154FC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98650" y="4308475"/>
            <a:ext cx="6350" cy="2071688"/>
          </a:xfrm>
          <a:prstGeom prst="line">
            <a:avLst/>
          </a:prstGeom>
          <a:noFill/>
          <a:ln w="12700">
            <a:solidFill>
              <a:srgbClr val="CC33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336" name="Łącznik prosty 335">
            <a:extLst>
              <a:ext uri="{FF2B5EF4-FFF2-40B4-BE49-F238E27FC236}">
                <a16:creationId xmlns:a16="http://schemas.microsoft.com/office/drawing/2014/main" xmlns="" id="{FA196197-FC80-4915-ACF6-230B41015004}"/>
              </a:ext>
            </a:extLst>
          </p:cNvPr>
          <p:cNvCxnSpPr>
            <a:cxnSpLocks/>
          </p:cNvCxnSpPr>
          <p:nvPr/>
        </p:nvCxnSpPr>
        <p:spPr>
          <a:xfrm flipH="1" flipV="1">
            <a:off x="1901825" y="6380163"/>
            <a:ext cx="14922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Łącznik prosty 337">
            <a:extLst>
              <a:ext uri="{FF2B5EF4-FFF2-40B4-BE49-F238E27FC236}">
                <a16:creationId xmlns:a16="http://schemas.microsoft.com/office/drawing/2014/main" xmlns="" id="{8E5753AE-971C-4F46-8012-F25B77495C35}"/>
              </a:ext>
            </a:extLst>
          </p:cNvPr>
          <p:cNvCxnSpPr>
            <a:cxnSpLocks/>
          </p:cNvCxnSpPr>
          <p:nvPr/>
        </p:nvCxnSpPr>
        <p:spPr>
          <a:xfrm flipH="1">
            <a:off x="1897063" y="6100763"/>
            <a:ext cx="149225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8" name="Line 13">
            <a:extLst>
              <a:ext uri="{FF2B5EF4-FFF2-40B4-BE49-F238E27FC236}">
                <a16:creationId xmlns:a16="http://schemas.microsoft.com/office/drawing/2014/main" xmlns="" id="{9EB706F3-51F7-4AA6-AAD0-176F2F0046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2225" y="6081713"/>
            <a:ext cx="180975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99" name="Line 13">
            <a:extLst>
              <a:ext uri="{FF2B5EF4-FFF2-40B4-BE49-F238E27FC236}">
                <a16:creationId xmlns:a16="http://schemas.microsoft.com/office/drawing/2014/main" xmlns="" id="{1D1D11D6-6A09-40CC-A584-7208B7830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0025" y="6081713"/>
            <a:ext cx="0" cy="646112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0" name="Line 13">
            <a:extLst>
              <a:ext uri="{FF2B5EF4-FFF2-40B4-BE49-F238E27FC236}">
                <a16:creationId xmlns:a16="http://schemas.microsoft.com/office/drawing/2014/main" xmlns="" id="{D49B593E-967F-41C6-A3B5-B0F8EB3623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66850" y="6724650"/>
            <a:ext cx="3259138" cy="3175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1" name="Line 13">
            <a:extLst>
              <a:ext uri="{FF2B5EF4-FFF2-40B4-BE49-F238E27FC236}">
                <a16:creationId xmlns:a16="http://schemas.microsoft.com/office/drawing/2014/main" xmlns="" id="{BD0D5DEE-6167-4F2F-B3B0-54390036B868}"/>
              </a:ext>
            </a:extLst>
          </p:cNvPr>
          <p:cNvSpPr>
            <a:spLocks noChangeShapeType="1"/>
          </p:cNvSpPr>
          <p:nvPr/>
        </p:nvSpPr>
        <p:spPr bwMode="auto">
          <a:xfrm rot="-5400000" flipH="1" flipV="1">
            <a:off x="2451894" y="4429919"/>
            <a:ext cx="4570412" cy="1270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2" name="Line 13">
            <a:extLst>
              <a:ext uri="{FF2B5EF4-FFF2-40B4-BE49-F238E27FC236}">
                <a16:creationId xmlns:a16="http://schemas.microsoft.com/office/drawing/2014/main" xmlns="" id="{CFC7ADC4-3968-4F3F-B0B8-99C7C21F2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2155825"/>
            <a:ext cx="207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3" name="Line 13">
            <a:extLst>
              <a:ext uri="{FF2B5EF4-FFF2-40B4-BE49-F238E27FC236}">
                <a16:creationId xmlns:a16="http://schemas.microsoft.com/office/drawing/2014/main" xmlns="" id="{BD8B206F-ECB3-486E-8E22-4E2F74F6F3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3465513"/>
            <a:ext cx="207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04" name="Line 13">
            <a:extLst>
              <a:ext uri="{FF2B5EF4-FFF2-40B4-BE49-F238E27FC236}">
                <a16:creationId xmlns:a16="http://schemas.microsoft.com/office/drawing/2014/main" xmlns="" id="{FAD236F8-C01A-4E59-AD97-7FD606CEA4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3713163"/>
            <a:ext cx="207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350" name="Łącznik prosty 349">
            <a:extLst>
              <a:ext uri="{FF2B5EF4-FFF2-40B4-BE49-F238E27FC236}">
                <a16:creationId xmlns:a16="http://schemas.microsoft.com/office/drawing/2014/main" xmlns="" id="{C4C8591A-5127-47DC-9416-729500710A13}"/>
              </a:ext>
            </a:extLst>
          </p:cNvPr>
          <p:cNvCxnSpPr>
            <a:cxnSpLocks/>
          </p:cNvCxnSpPr>
          <p:nvPr/>
        </p:nvCxnSpPr>
        <p:spPr>
          <a:xfrm>
            <a:off x="1538288" y="1462088"/>
            <a:ext cx="9525" cy="5207000"/>
          </a:xfrm>
          <a:prstGeom prst="line">
            <a:avLst/>
          </a:prstGeom>
          <a:ln>
            <a:solidFill>
              <a:srgbClr val="FFAC3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Łącznik prosty 357">
            <a:extLst>
              <a:ext uri="{FF2B5EF4-FFF2-40B4-BE49-F238E27FC236}">
                <a16:creationId xmlns:a16="http://schemas.microsoft.com/office/drawing/2014/main" xmlns="" id="{D1ECF662-8170-4E7E-8208-4CF3A5BBFE9B}"/>
              </a:ext>
            </a:extLst>
          </p:cNvPr>
          <p:cNvCxnSpPr>
            <a:cxnSpLocks/>
          </p:cNvCxnSpPr>
          <p:nvPr/>
        </p:nvCxnSpPr>
        <p:spPr>
          <a:xfrm flipV="1">
            <a:off x="1566863" y="6629400"/>
            <a:ext cx="1955800" cy="11113"/>
          </a:xfrm>
          <a:prstGeom prst="line">
            <a:avLst/>
          </a:prstGeom>
          <a:ln>
            <a:solidFill>
              <a:srgbClr val="FF99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Łącznik prosty 365">
            <a:extLst>
              <a:ext uri="{FF2B5EF4-FFF2-40B4-BE49-F238E27FC236}">
                <a16:creationId xmlns:a16="http://schemas.microsoft.com/office/drawing/2014/main" xmlns="" id="{66B2B6A0-987C-4476-8380-54295397CDF0}"/>
              </a:ext>
            </a:extLst>
          </p:cNvPr>
          <p:cNvCxnSpPr>
            <a:cxnSpLocks/>
          </p:cNvCxnSpPr>
          <p:nvPr/>
        </p:nvCxnSpPr>
        <p:spPr>
          <a:xfrm flipH="1" flipV="1">
            <a:off x="3506788" y="3144838"/>
            <a:ext cx="15875" cy="3454400"/>
          </a:xfrm>
          <a:prstGeom prst="line">
            <a:avLst/>
          </a:prstGeom>
          <a:ln>
            <a:solidFill>
              <a:srgbClr val="FF99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Łącznik prosty 373">
            <a:extLst>
              <a:ext uri="{FF2B5EF4-FFF2-40B4-BE49-F238E27FC236}">
                <a16:creationId xmlns:a16="http://schemas.microsoft.com/office/drawing/2014/main" xmlns="" id="{7584ECB3-8814-4F7A-9294-ECA2877970B8}"/>
              </a:ext>
            </a:extLst>
          </p:cNvPr>
          <p:cNvCxnSpPr>
            <a:cxnSpLocks/>
          </p:cNvCxnSpPr>
          <p:nvPr/>
        </p:nvCxnSpPr>
        <p:spPr>
          <a:xfrm flipH="1">
            <a:off x="3508375" y="3141663"/>
            <a:ext cx="92075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Łącznik prosty 378">
            <a:extLst>
              <a:ext uri="{FF2B5EF4-FFF2-40B4-BE49-F238E27FC236}">
                <a16:creationId xmlns:a16="http://schemas.microsoft.com/office/drawing/2014/main" xmlns="" id="{56A8DA04-C79E-4A0C-8F56-F6A6C139B3D0}"/>
              </a:ext>
            </a:extLst>
          </p:cNvPr>
          <p:cNvCxnSpPr>
            <a:cxnSpLocks/>
          </p:cNvCxnSpPr>
          <p:nvPr/>
        </p:nvCxnSpPr>
        <p:spPr>
          <a:xfrm flipH="1">
            <a:off x="1425575" y="1463675"/>
            <a:ext cx="112713" cy="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0" name="Line 13">
            <a:extLst>
              <a:ext uri="{FF2B5EF4-FFF2-40B4-BE49-F238E27FC236}">
                <a16:creationId xmlns:a16="http://schemas.microsoft.com/office/drawing/2014/main" xmlns="" id="{4BAEA36B-0238-41A5-BEBA-CAFFF97FD8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519738"/>
            <a:ext cx="28733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1" name="Line 13">
            <a:extLst>
              <a:ext uri="{FF2B5EF4-FFF2-40B4-BE49-F238E27FC236}">
                <a16:creationId xmlns:a16="http://schemas.microsoft.com/office/drawing/2014/main" xmlns="" id="{D260C281-5879-4DA9-8A4D-8B69429CD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5450" y="5289550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2" name="Line 13">
            <a:extLst>
              <a:ext uri="{FF2B5EF4-FFF2-40B4-BE49-F238E27FC236}">
                <a16:creationId xmlns:a16="http://schemas.microsoft.com/office/drawing/2014/main" xmlns="" id="{DD206409-09BA-4A5F-8442-1D76200B68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065713"/>
            <a:ext cx="280988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3" name="Line 13">
            <a:extLst>
              <a:ext uri="{FF2B5EF4-FFF2-40B4-BE49-F238E27FC236}">
                <a16:creationId xmlns:a16="http://schemas.microsoft.com/office/drawing/2014/main" xmlns="" id="{4EBE3A19-6DB9-4EFE-A7CE-6C8D64ACD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4837113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4" name="Line 13">
            <a:extLst>
              <a:ext uri="{FF2B5EF4-FFF2-40B4-BE49-F238E27FC236}">
                <a16:creationId xmlns:a16="http://schemas.microsoft.com/office/drawing/2014/main" xmlns="" id="{CAE763B4-F3E1-4966-B8B7-ED9D01052D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100" y="4608513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15" name="Line 13">
            <a:extLst>
              <a:ext uri="{FF2B5EF4-FFF2-40B4-BE49-F238E27FC236}">
                <a16:creationId xmlns:a16="http://schemas.microsoft.com/office/drawing/2014/main" xmlns="" id="{50F9DA53-F1A7-4345-AC86-6C6D78726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7038" y="2478088"/>
            <a:ext cx="295275" cy="0"/>
          </a:xfrm>
          <a:prstGeom prst="line">
            <a:avLst/>
          </a:prstGeom>
          <a:noFill/>
          <a:ln w="127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177" name="Łącznik prosty 176">
            <a:extLst>
              <a:ext uri="{FF2B5EF4-FFF2-40B4-BE49-F238E27FC236}">
                <a16:creationId xmlns:a16="http://schemas.microsoft.com/office/drawing/2014/main" xmlns="" id="{5CA8767D-581D-49B1-AF96-66B9C80B9871}"/>
              </a:ext>
            </a:extLst>
          </p:cNvPr>
          <p:cNvCxnSpPr>
            <a:cxnSpLocks/>
          </p:cNvCxnSpPr>
          <p:nvPr/>
        </p:nvCxnSpPr>
        <p:spPr>
          <a:xfrm flipH="1">
            <a:off x="1906588" y="3789363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y 177">
            <a:extLst>
              <a:ext uri="{FF2B5EF4-FFF2-40B4-BE49-F238E27FC236}">
                <a16:creationId xmlns:a16="http://schemas.microsoft.com/office/drawing/2014/main" xmlns="" id="{B7EA13E5-108C-4CAC-8D88-48F60628D05E}"/>
              </a:ext>
            </a:extLst>
          </p:cNvPr>
          <p:cNvCxnSpPr>
            <a:cxnSpLocks/>
          </p:cNvCxnSpPr>
          <p:nvPr/>
        </p:nvCxnSpPr>
        <p:spPr>
          <a:xfrm flipH="1">
            <a:off x="1906588" y="4024313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y 178">
            <a:extLst>
              <a:ext uri="{FF2B5EF4-FFF2-40B4-BE49-F238E27FC236}">
                <a16:creationId xmlns:a16="http://schemas.microsoft.com/office/drawing/2014/main" xmlns="" id="{FD10F7CB-4758-471A-95C5-FB5C41F7095B}"/>
              </a:ext>
            </a:extLst>
          </p:cNvPr>
          <p:cNvCxnSpPr>
            <a:cxnSpLocks/>
          </p:cNvCxnSpPr>
          <p:nvPr/>
        </p:nvCxnSpPr>
        <p:spPr>
          <a:xfrm flipH="1">
            <a:off x="1906588" y="4264025"/>
            <a:ext cx="139700" cy="0"/>
          </a:xfrm>
          <a:prstGeom prst="line">
            <a:avLst/>
          </a:prstGeom>
          <a:ln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y 180">
            <a:extLst>
              <a:ext uri="{FF2B5EF4-FFF2-40B4-BE49-F238E27FC236}">
                <a16:creationId xmlns:a16="http://schemas.microsoft.com/office/drawing/2014/main" xmlns="" id="{F3DDC80F-AB9A-4EBA-B34F-AF7CCE13438C}"/>
              </a:ext>
            </a:extLst>
          </p:cNvPr>
          <p:cNvCxnSpPr>
            <a:cxnSpLocks/>
          </p:cNvCxnSpPr>
          <p:nvPr/>
        </p:nvCxnSpPr>
        <p:spPr>
          <a:xfrm flipV="1">
            <a:off x="4956175" y="3068638"/>
            <a:ext cx="0" cy="175260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Łącznik prosty 181">
            <a:extLst>
              <a:ext uri="{FF2B5EF4-FFF2-40B4-BE49-F238E27FC236}">
                <a16:creationId xmlns:a16="http://schemas.microsoft.com/office/drawing/2014/main" xmlns="" id="{86A3239E-9CD5-42AE-92E9-544B15C49186}"/>
              </a:ext>
            </a:extLst>
          </p:cNvPr>
          <p:cNvCxnSpPr>
            <a:cxnSpLocks/>
          </p:cNvCxnSpPr>
          <p:nvPr/>
        </p:nvCxnSpPr>
        <p:spPr>
          <a:xfrm>
            <a:off x="4962525" y="4365625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Łącznik prosty 183">
            <a:extLst>
              <a:ext uri="{FF2B5EF4-FFF2-40B4-BE49-F238E27FC236}">
                <a16:creationId xmlns:a16="http://schemas.microsoft.com/office/drawing/2014/main" xmlns="" id="{A3378153-6E16-4CC7-8842-C60E54E6DF51}"/>
              </a:ext>
            </a:extLst>
          </p:cNvPr>
          <p:cNvCxnSpPr>
            <a:cxnSpLocks/>
          </p:cNvCxnSpPr>
          <p:nvPr/>
        </p:nvCxnSpPr>
        <p:spPr>
          <a:xfrm>
            <a:off x="4962525" y="4595813"/>
            <a:ext cx="112713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Łącznik prosty 184">
            <a:extLst>
              <a:ext uri="{FF2B5EF4-FFF2-40B4-BE49-F238E27FC236}">
                <a16:creationId xmlns:a16="http://schemas.microsoft.com/office/drawing/2014/main" xmlns="" id="{1163B6EF-3EFC-44F7-87D8-9B16B4CEC12D}"/>
              </a:ext>
            </a:extLst>
          </p:cNvPr>
          <p:cNvCxnSpPr>
            <a:cxnSpLocks/>
            <a:endCxn id="3300" idx="1"/>
          </p:cNvCxnSpPr>
          <p:nvPr/>
        </p:nvCxnSpPr>
        <p:spPr>
          <a:xfrm>
            <a:off x="4951413" y="4821238"/>
            <a:ext cx="122237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3" name="Line 13">
            <a:extLst>
              <a:ext uri="{FF2B5EF4-FFF2-40B4-BE49-F238E27FC236}">
                <a16:creationId xmlns:a16="http://schemas.microsoft.com/office/drawing/2014/main" xmlns="" id="{C2C7AE66-8448-4BA1-BF1F-238FD981F6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9163" y="2473325"/>
            <a:ext cx="2476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4" name="Line 13">
            <a:extLst>
              <a:ext uri="{FF2B5EF4-FFF2-40B4-BE49-F238E27FC236}">
                <a16:creationId xmlns:a16="http://schemas.microsoft.com/office/drawing/2014/main" xmlns="" id="{097B1E36-DD6B-4DAD-8C82-766F446A48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38875" y="2471738"/>
            <a:ext cx="4763" cy="2809875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5" name="Line 13">
            <a:extLst>
              <a:ext uri="{FF2B5EF4-FFF2-40B4-BE49-F238E27FC236}">
                <a16:creationId xmlns:a16="http://schemas.microsoft.com/office/drawing/2014/main" xmlns="" id="{BE774200-004A-4E1C-AA49-E23531DB8F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89638" y="5060950"/>
            <a:ext cx="2476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6" name="Line 13">
            <a:extLst>
              <a:ext uri="{FF2B5EF4-FFF2-40B4-BE49-F238E27FC236}">
                <a16:creationId xmlns:a16="http://schemas.microsoft.com/office/drawing/2014/main" xmlns="" id="{2F0F12F0-7C14-43AC-B636-346808E74C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5988" y="5280025"/>
            <a:ext cx="2476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7" name="Line 13">
            <a:extLst>
              <a:ext uri="{FF2B5EF4-FFF2-40B4-BE49-F238E27FC236}">
                <a16:creationId xmlns:a16="http://schemas.microsoft.com/office/drawing/2014/main" xmlns="" id="{BD0DA74E-6ACF-4218-8C9F-D0CB9C31F2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5988" y="3106738"/>
            <a:ext cx="220662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8" name="Line 13">
            <a:extLst>
              <a:ext uri="{FF2B5EF4-FFF2-40B4-BE49-F238E27FC236}">
                <a16:creationId xmlns:a16="http://schemas.microsoft.com/office/drawing/2014/main" xmlns="" id="{F73611CF-D3F3-46BA-AD24-74C8EDEC47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64288" y="3122613"/>
            <a:ext cx="1587" cy="240030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29" name="Line 13">
            <a:extLst>
              <a:ext uri="{FF2B5EF4-FFF2-40B4-BE49-F238E27FC236}">
                <a16:creationId xmlns:a16="http://schemas.microsoft.com/office/drawing/2014/main" xmlns="" id="{0B685FCC-17BB-463E-94D8-723C07F078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5988" y="5519738"/>
            <a:ext cx="3619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cxnSp>
        <p:nvCxnSpPr>
          <p:cNvPr id="195" name="Łącznik prosty 194">
            <a:extLst>
              <a:ext uri="{FF2B5EF4-FFF2-40B4-BE49-F238E27FC236}">
                <a16:creationId xmlns:a16="http://schemas.microsoft.com/office/drawing/2014/main" xmlns="" id="{68F12544-5FE4-4B75-86F1-11DBA919CB67}"/>
              </a:ext>
            </a:extLst>
          </p:cNvPr>
          <p:cNvCxnSpPr>
            <a:cxnSpLocks/>
          </p:cNvCxnSpPr>
          <p:nvPr/>
        </p:nvCxnSpPr>
        <p:spPr>
          <a:xfrm flipV="1">
            <a:off x="4956175" y="4826000"/>
            <a:ext cx="0" cy="931863"/>
          </a:xfrm>
          <a:prstGeom prst="line">
            <a:avLst/>
          </a:prstGeom>
          <a:ln>
            <a:solidFill>
              <a:srgbClr val="33CCCC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Łącznik prosty 199">
            <a:extLst>
              <a:ext uri="{FF2B5EF4-FFF2-40B4-BE49-F238E27FC236}">
                <a16:creationId xmlns:a16="http://schemas.microsoft.com/office/drawing/2014/main" xmlns="" id="{F9DA1BF7-4B7D-4AC8-B633-6D4F28945763}"/>
              </a:ext>
            </a:extLst>
          </p:cNvPr>
          <p:cNvCxnSpPr>
            <a:cxnSpLocks/>
          </p:cNvCxnSpPr>
          <p:nvPr/>
        </p:nvCxnSpPr>
        <p:spPr>
          <a:xfrm>
            <a:off x="4951413" y="5759450"/>
            <a:ext cx="122237" cy="0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2" name="Line 13">
            <a:extLst>
              <a:ext uri="{FF2B5EF4-FFF2-40B4-BE49-F238E27FC236}">
                <a16:creationId xmlns:a16="http://schemas.microsoft.com/office/drawing/2014/main" xmlns="" id="{C8D3C3C6-8FAC-45F0-8223-070F010F96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6838" y="3716338"/>
            <a:ext cx="508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3" name="Line 13">
            <a:extLst>
              <a:ext uri="{FF2B5EF4-FFF2-40B4-BE49-F238E27FC236}">
                <a16:creationId xmlns:a16="http://schemas.microsoft.com/office/drawing/2014/main" xmlns="" id="{F488C383-ABCE-40ED-B9C4-1F4EE06190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1288" y="3713163"/>
            <a:ext cx="1587" cy="2154237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4" name="Line 13">
            <a:extLst>
              <a:ext uri="{FF2B5EF4-FFF2-40B4-BE49-F238E27FC236}">
                <a16:creationId xmlns:a16="http://schemas.microsoft.com/office/drawing/2014/main" xmlns="" id="{C0402FCB-41CE-4544-88A2-620D2A7411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7463" y="5867400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5" name="Line 13">
            <a:extLst>
              <a:ext uri="{FF2B5EF4-FFF2-40B4-BE49-F238E27FC236}">
                <a16:creationId xmlns:a16="http://schemas.microsoft.com/office/drawing/2014/main" xmlns="" id="{13080D2F-0E6A-404B-B14F-9EB37BBB33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7938" y="5627688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6" name="Line 13">
            <a:extLst>
              <a:ext uri="{FF2B5EF4-FFF2-40B4-BE49-F238E27FC236}">
                <a16:creationId xmlns:a16="http://schemas.microsoft.com/office/drawing/2014/main" xmlns="" id="{8AF4E071-2BEB-48DD-ACC0-A63B374D0E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5403850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7" name="Line 13">
            <a:extLst>
              <a:ext uri="{FF2B5EF4-FFF2-40B4-BE49-F238E27FC236}">
                <a16:creationId xmlns:a16="http://schemas.microsoft.com/office/drawing/2014/main" xmlns="" id="{514E69D2-0D0B-4DFC-8875-8C27592CFC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5164138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8" name="Line 13">
            <a:extLst>
              <a:ext uri="{FF2B5EF4-FFF2-40B4-BE49-F238E27FC236}">
                <a16:creationId xmlns:a16="http://schemas.microsoft.com/office/drawing/2014/main" xmlns="" id="{561E86AA-9CD4-4B99-BC39-851C0C28EE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4953000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39" name="Line 13">
            <a:extLst>
              <a:ext uri="{FF2B5EF4-FFF2-40B4-BE49-F238E27FC236}">
                <a16:creationId xmlns:a16="http://schemas.microsoft.com/office/drawing/2014/main" xmlns="" id="{91420C5D-D07E-4574-A968-D111567A00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4478338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0" name="Line 13">
            <a:extLst>
              <a:ext uri="{FF2B5EF4-FFF2-40B4-BE49-F238E27FC236}">
                <a16:creationId xmlns:a16="http://schemas.microsoft.com/office/drawing/2014/main" xmlns="" id="{0A58E0FE-C4B1-4482-A4AC-A831D05BA5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4288" y="4719638"/>
            <a:ext cx="1238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1" name="Line 13">
            <a:extLst>
              <a:ext uri="{FF2B5EF4-FFF2-40B4-BE49-F238E27FC236}">
                <a16:creationId xmlns:a16="http://schemas.microsoft.com/office/drawing/2014/main" xmlns="" id="{BAEF480F-EFCC-46A7-9247-3337B91442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4000" y="4076700"/>
            <a:ext cx="1016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2" name="Line 13">
            <a:extLst>
              <a:ext uri="{FF2B5EF4-FFF2-40B4-BE49-F238E27FC236}">
                <a16:creationId xmlns:a16="http://schemas.microsoft.com/office/drawing/2014/main" xmlns="" id="{D8426DC0-07BE-40B4-B2E7-F40B598703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4000" y="4094163"/>
            <a:ext cx="3175" cy="2214562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3" name="Line 13">
            <a:extLst>
              <a:ext uri="{FF2B5EF4-FFF2-40B4-BE49-F238E27FC236}">
                <a16:creationId xmlns:a16="http://schemas.microsoft.com/office/drawing/2014/main" xmlns="" id="{07D18E24-0584-4C06-8955-46FEC8A984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4000" y="6308725"/>
            <a:ext cx="1016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4" name="Line 13">
            <a:extLst>
              <a:ext uri="{FF2B5EF4-FFF2-40B4-BE49-F238E27FC236}">
                <a16:creationId xmlns:a16="http://schemas.microsoft.com/office/drawing/2014/main" xmlns="" id="{E4EF5C8F-D16A-4B53-A4B6-7B169459E2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2225" y="3384550"/>
            <a:ext cx="61913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5" name="Line 13">
            <a:extLst>
              <a:ext uri="{FF2B5EF4-FFF2-40B4-BE49-F238E27FC236}">
                <a16:creationId xmlns:a16="http://schemas.microsoft.com/office/drawing/2014/main" xmlns="" id="{4E348AF0-0D09-4F91-AE02-CBCCC69E66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49375" y="3395663"/>
            <a:ext cx="0" cy="868362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6" name="Line 13">
            <a:extLst>
              <a:ext uri="{FF2B5EF4-FFF2-40B4-BE49-F238E27FC236}">
                <a16:creationId xmlns:a16="http://schemas.microsoft.com/office/drawing/2014/main" xmlns="" id="{12AB33BC-8B30-4EB0-87CC-F872330CD5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2225" y="4267200"/>
            <a:ext cx="61913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7" name="Line 13">
            <a:extLst>
              <a:ext uri="{FF2B5EF4-FFF2-40B4-BE49-F238E27FC236}">
                <a16:creationId xmlns:a16="http://schemas.microsoft.com/office/drawing/2014/main" xmlns="" id="{5AFDB1CE-1B30-425B-8A7C-8F8F501D4A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1166813"/>
            <a:ext cx="0" cy="1901825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8" name="Line 13">
            <a:extLst>
              <a:ext uri="{FF2B5EF4-FFF2-40B4-BE49-F238E27FC236}">
                <a16:creationId xmlns:a16="http://schemas.microsoft.com/office/drawing/2014/main" xmlns="" id="{0A642A06-9C81-42AC-8A6C-C53E478427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1463" y="2852738"/>
            <a:ext cx="9207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49" name="Line 13">
            <a:extLst>
              <a:ext uri="{FF2B5EF4-FFF2-40B4-BE49-F238E27FC236}">
                <a16:creationId xmlns:a16="http://schemas.microsoft.com/office/drawing/2014/main" xmlns="" id="{97E2721C-D061-4FE5-A7AE-2F9DC81704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350" y="2852738"/>
            <a:ext cx="11113" cy="3228975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0" name="Line 13">
            <a:extLst>
              <a:ext uri="{FF2B5EF4-FFF2-40B4-BE49-F238E27FC236}">
                <a16:creationId xmlns:a16="http://schemas.microsoft.com/office/drawing/2014/main" xmlns="" id="{D2AAD6FC-BAC6-4D7D-85D8-26CEE30E77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0988" y="6080125"/>
            <a:ext cx="74612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1" name="Line 13">
            <a:extLst>
              <a:ext uri="{FF2B5EF4-FFF2-40B4-BE49-F238E27FC236}">
                <a16:creationId xmlns:a16="http://schemas.microsoft.com/office/drawing/2014/main" xmlns="" id="{E657ED2D-D29D-4B67-B38D-E3AEFB33F5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6350" y="1844675"/>
            <a:ext cx="2381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52" name="Line 13">
            <a:extLst>
              <a:ext uri="{FF2B5EF4-FFF2-40B4-BE49-F238E27FC236}">
                <a16:creationId xmlns:a16="http://schemas.microsoft.com/office/drawing/2014/main" xmlns="" id="{93D1D8FE-1DCE-4A04-9CEE-B6D84C0E45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09750" y="1838325"/>
            <a:ext cx="0" cy="251460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0" name="Nawias otwierający 9">
            <a:extLst>
              <a:ext uri="{FF2B5EF4-FFF2-40B4-BE49-F238E27FC236}">
                <a16:creationId xmlns:a16="http://schemas.microsoft.com/office/drawing/2014/main" xmlns="" id="{559E2363-1BF7-42F2-A60F-2A701C24A199}"/>
              </a:ext>
            </a:extLst>
          </p:cNvPr>
          <p:cNvSpPr/>
          <p:nvPr/>
        </p:nvSpPr>
        <p:spPr>
          <a:xfrm rot="5400000">
            <a:off x="6221413" y="3067050"/>
            <a:ext cx="44450" cy="44450"/>
          </a:xfrm>
          <a:prstGeom prst="leftBracket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4" name="Line 13">
            <a:extLst>
              <a:ext uri="{FF2B5EF4-FFF2-40B4-BE49-F238E27FC236}">
                <a16:creationId xmlns:a16="http://schemas.microsoft.com/office/drawing/2014/main" xmlns="" id="{784E2754-3A48-4FBC-BBEA-0BF24B3E0F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62688" y="3106738"/>
            <a:ext cx="107950" cy="0"/>
          </a:xfrm>
          <a:prstGeom prst="line">
            <a:avLst/>
          </a:prstGeom>
          <a:noFill/>
          <a:ln w="12700">
            <a:solidFill>
              <a:srgbClr val="33CC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26" name="Nawias otwierający 225">
            <a:extLst>
              <a:ext uri="{FF2B5EF4-FFF2-40B4-BE49-F238E27FC236}">
                <a16:creationId xmlns:a16="http://schemas.microsoft.com/office/drawing/2014/main" xmlns="" id="{62906E64-1A2E-484E-B93D-E95BB7F22165}"/>
              </a:ext>
            </a:extLst>
          </p:cNvPr>
          <p:cNvSpPr/>
          <p:nvPr/>
        </p:nvSpPr>
        <p:spPr>
          <a:xfrm rot="5400000">
            <a:off x="231775" y="6035675"/>
            <a:ext cx="46038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6" name="Line 13">
            <a:extLst>
              <a:ext uri="{FF2B5EF4-FFF2-40B4-BE49-F238E27FC236}">
                <a16:creationId xmlns:a16="http://schemas.microsoft.com/office/drawing/2014/main" xmlns="" id="{DB8A7673-727E-4C0B-98EE-BB2ACDA727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463" y="6080125"/>
            <a:ext cx="74612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36" name="Nawias otwierający 235">
            <a:extLst>
              <a:ext uri="{FF2B5EF4-FFF2-40B4-BE49-F238E27FC236}">
                <a16:creationId xmlns:a16="http://schemas.microsoft.com/office/drawing/2014/main" xmlns="" id="{6BB0C141-9567-4542-903F-FFC7DA558C4E}"/>
              </a:ext>
            </a:extLst>
          </p:cNvPr>
          <p:cNvSpPr/>
          <p:nvPr/>
        </p:nvSpPr>
        <p:spPr>
          <a:xfrm rot="5400000">
            <a:off x="229394" y="2817019"/>
            <a:ext cx="46038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58" name="Line 13">
            <a:extLst>
              <a:ext uri="{FF2B5EF4-FFF2-40B4-BE49-F238E27FC236}">
                <a16:creationId xmlns:a16="http://schemas.microsoft.com/office/drawing/2014/main" xmlns="" id="{88BA0802-4CE4-4133-B66A-303F7C25CF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0175" y="2852738"/>
            <a:ext cx="100013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3" name="Nawias otwierający 242">
            <a:extLst>
              <a:ext uri="{FF2B5EF4-FFF2-40B4-BE49-F238E27FC236}">
                <a16:creationId xmlns:a16="http://schemas.microsoft.com/office/drawing/2014/main" xmlns="" id="{DF95DBE8-EDAB-45B5-ABF6-4BA62650195B}"/>
              </a:ext>
            </a:extLst>
          </p:cNvPr>
          <p:cNvSpPr/>
          <p:nvPr/>
        </p:nvSpPr>
        <p:spPr>
          <a:xfrm rot="5400000">
            <a:off x="1514475" y="1803400"/>
            <a:ext cx="46038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0" name="Line 13">
            <a:extLst>
              <a:ext uri="{FF2B5EF4-FFF2-40B4-BE49-F238E27FC236}">
                <a16:creationId xmlns:a16="http://schemas.microsoft.com/office/drawing/2014/main" xmlns="" id="{59A861C1-7131-428F-8FA9-9CB878B70A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2913" y="1846263"/>
            <a:ext cx="96837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5" name="Nawias otwierający 244">
            <a:extLst>
              <a:ext uri="{FF2B5EF4-FFF2-40B4-BE49-F238E27FC236}">
                <a16:creationId xmlns:a16="http://schemas.microsoft.com/office/drawing/2014/main" xmlns="" id="{490D8E26-1AA6-45EC-9EBE-12CBF9AD1DA9}"/>
              </a:ext>
            </a:extLst>
          </p:cNvPr>
          <p:cNvSpPr/>
          <p:nvPr/>
        </p:nvSpPr>
        <p:spPr>
          <a:xfrm rot="5400000">
            <a:off x="1669256" y="1804194"/>
            <a:ext cx="46038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2" name="Line 13">
            <a:extLst>
              <a:ext uri="{FF2B5EF4-FFF2-40B4-BE49-F238E27FC236}">
                <a16:creationId xmlns:a16="http://schemas.microsoft.com/office/drawing/2014/main" xmlns="" id="{DCD4E302-2360-4DD5-846B-C1425E7B4E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0513" y="1844675"/>
            <a:ext cx="112712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8" name="Nawias otwierający 247">
            <a:extLst>
              <a:ext uri="{FF2B5EF4-FFF2-40B4-BE49-F238E27FC236}">
                <a16:creationId xmlns:a16="http://schemas.microsoft.com/office/drawing/2014/main" xmlns="" id="{6014D6C2-ABC4-44F0-8799-A3199C9B9E94}"/>
              </a:ext>
            </a:extLst>
          </p:cNvPr>
          <p:cNvSpPr/>
          <p:nvPr/>
        </p:nvSpPr>
        <p:spPr>
          <a:xfrm rot="5400000">
            <a:off x="1516856" y="3028157"/>
            <a:ext cx="46037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4" name="Line 13">
            <a:extLst>
              <a:ext uri="{FF2B5EF4-FFF2-40B4-BE49-F238E27FC236}">
                <a16:creationId xmlns:a16="http://schemas.microsoft.com/office/drawing/2014/main" xmlns="" id="{9BBC10FB-40AF-45BB-9B15-5C7520E04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1588" y="3067050"/>
            <a:ext cx="242887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65" name="Line 13">
            <a:extLst>
              <a:ext uri="{FF2B5EF4-FFF2-40B4-BE49-F238E27FC236}">
                <a16:creationId xmlns:a16="http://schemas.microsoft.com/office/drawing/2014/main" xmlns="" id="{FB931975-A1CE-4406-BDBC-129A26F225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57338" y="3067050"/>
            <a:ext cx="134937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4" name="Nawias otwierający 253">
            <a:extLst>
              <a:ext uri="{FF2B5EF4-FFF2-40B4-BE49-F238E27FC236}">
                <a16:creationId xmlns:a16="http://schemas.microsoft.com/office/drawing/2014/main" xmlns="" id="{DDA8329A-C6A9-40F3-B150-4DE084693B48}"/>
              </a:ext>
            </a:extLst>
          </p:cNvPr>
          <p:cNvSpPr/>
          <p:nvPr/>
        </p:nvSpPr>
        <p:spPr>
          <a:xfrm rot="5400000">
            <a:off x="1326356" y="3675857"/>
            <a:ext cx="46037" cy="44450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67" name="Line 13">
            <a:extLst>
              <a:ext uri="{FF2B5EF4-FFF2-40B4-BE49-F238E27FC236}">
                <a16:creationId xmlns:a16="http://schemas.microsoft.com/office/drawing/2014/main" xmlns="" id="{30A3AF32-3423-40A2-82D7-1632AFC852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1113" y="3716338"/>
            <a:ext cx="50800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61" name="Nawias otwierający 260">
            <a:extLst>
              <a:ext uri="{FF2B5EF4-FFF2-40B4-BE49-F238E27FC236}">
                <a16:creationId xmlns:a16="http://schemas.microsoft.com/office/drawing/2014/main" xmlns="" id="{03E0B866-9AD7-4592-A77D-744CABE03136}"/>
              </a:ext>
            </a:extLst>
          </p:cNvPr>
          <p:cNvSpPr/>
          <p:nvPr/>
        </p:nvSpPr>
        <p:spPr>
          <a:xfrm rot="5400000">
            <a:off x="1882775" y="4056063"/>
            <a:ext cx="46037" cy="46038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63" name="Nawias otwierający 262">
            <a:extLst>
              <a:ext uri="{FF2B5EF4-FFF2-40B4-BE49-F238E27FC236}">
                <a16:creationId xmlns:a16="http://schemas.microsoft.com/office/drawing/2014/main" xmlns="" id="{C3AE451B-10D3-4D59-AE0B-38DFBB2AB9D9}"/>
              </a:ext>
            </a:extLst>
          </p:cNvPr>
          <p:cNvSpPr/>
          <p:nvPr/>
        </p:nvSpPr>
        <p:spPr>
          <a:xfrm rot="5400000">
            <a:off x="1881188" y="4306888"/>
            <a:ext cx="46037" cy="46037"/>
          </a:xfrm>
          <a:prstGeom prst="leftBracket">
            <a:avLst/>
          </a:prstGeom>
          <a:ln>
            <a:solidFill>
              <a:srgbClr val="FFAC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270" name="Line 13">
            <a:extLst>
              <a:ext uri="{FF2B5EF4-FFF2-40B4-BE49-F238E27FC236}">
                <a16:creationId xmlns:a16="http://schemas.microsoft.com/office/drawing/2014/main" xmlns="" id="{2B91438A-AA04-4595-8FC6-3F5569779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100" y="4095750"/>
            <a:ext cx="730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1" name="Line 13">
            <a:extLst>
              <a:ext uri="{FF2B5EF4-FFF2-40B4-BE49-F238E27FC236}">
                <a16:creationId xmlns:a16="http://schemas.microsoft.com/office/drawing/2014/main" xmlns="" id="{8E920B72-DE6C-49B3-8965-DF0B39A2B6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7225" y="4094163"/>
            <a:ext cx="122238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2" name="Line 13">
            <a:extLst>
              <a:ext uri="{FF2B5EF4-FFF2-40B4-BE49-F238E27FC236}">
                <a16:creationId xmlns:a16="http://schemas.microsoft.com/office/drawing/2014/main" xmlns="" id="{50B206B3-EE15-421F-8663-61907759C0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100" y="4349750"/>
            <a:ext cx="73025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3" name="Line 13">
            <a:extLst>
              <a:ext uri="{FF2B5EF4-FFF2-40B4-BE49-F238E27FC236}">
                <a16:creationId xmlns:a16="http://schemas.microsoft.com/office/drawing/2014/main" xmlns="" id="{AB649B1D-E749-4B50-BF3F-4F30C4A21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7225" y="4349750"/>
            <a:ext cx="122238" cy="0"/>
          </a:xfrm>
          <a:prstGeom prst="line">
            <a:avLst/>
          </a:prstGeom>
          <a:noFill/>
          <a:ln w="1270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4" name="Line 13">
            <a:extLst>
              <a:ext uri="{FF2B5EF4-FFF2-40B4-BE49-F238E27FC236}">
                <a16:creationId xmlns:a16="http://schemas.microsoft.com/office/drawing/2014/main" xmlns="" id="{EF8023D9-D02A-4DFD-AEB2-606AD54B7F5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5813" y="1174750"/>
            <a:ext cx="582612" cy="1588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5" name="Line 13">
            <a:extLst>
              <a:ext uri="{FF2B5EF4-FFF2-40B4-BE49-F238E27FC236}">
                <a16:creationId xmlns:a16="http://schemas.microsoft.com/office/drawing/2014/main" xmlns="" id="{8798C579-491F-407F-8575-3E7A43E1253F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8679656" y="1483520"/>
            <a:ext cx="625475" cy="4762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76" name="Line 13">
            <a:extLst>
              <a:ext uri="{FF2B5EF4-FFF2-40B4-BE49-F238E27FC236}">
                <a16:creationId xmlns:a16="http://schemas.microsoft.com/office/drawing/2014/main" xmlns="" id="{784592C0-0746-441F-84B8-F7CD0C0D349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1798638"/>
            <a:ext cx="80963" cy="0"/>
          </a:xfrm>
          <a:prstGeom prst="line">
            <a:avLst/>
          </a:prstGeom>
          <a:noFill/>
          <a:ln w="12700">
            <a:solidFill>
              <a:srgbClr val="3333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37" name="Prostokąt 218">
            <a:extLst>
              <a:ext uri="{FF2B5EF4-FFF2-40B4-BE49-F238E27FC236}">
                <a16:creationId xmlns:a16="http://schemas.microsoft.com/office/drawing/2014/main" xmlns="" id="{75DF8794-A35C-492F-8266-358108A12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784" y="5103812"/>
            <a:ext cx="2074581" cy="1611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800" dirty="0">
                <a:latin typeface="Arial" panose="020B0604020202020204" pitchFamily="34" charset="0"/>
              </a:rPr>
              <a:t>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Wydziały/Biura UMP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Jednostki budżetowe/samorządowe zakłady budżetowe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Jednostki administracji zespolonej/inne jednostki org.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Bezpośredni nadzór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zadania z zakresu nadzoru merytorycznego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zadania z zakresu nadzoru właścicielskiego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Realizacja uprawnień Miasta/Prezydenta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Nadzór organizacyjny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Koordynacja i weryfikacja sposobu realizacji zadań własnych gminy przez spółki prawa handlowego z udziałem Miasta Poznania są zgodne z niniejszym zarządzeniem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l-PL" altLang="pl-PL" sz="55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550" dirty="0">
                <a:latin typeface="Arial" panose="020B0604020202020204" pitchFamily="34" charset="0"/>
              </a:rPr>
              <a:t>Kolory linii odzwierciedlają nadzór właściwego decernenta i podległość organizacyjną.</a:t>
            </a:r>
          </a:p>
        </p:txBody>
      </p:sp>
      <p:sp>
        <p:nvSpPr>
          <p:cNvPr id="244" name="Line 12">
            <a:extLst>
              <a:ext uri="{FF2B5EF4-FFF2-40B4-BE49-F238E27FC236}">
                <a16:creationId xmlns:a16="http://schemas.microsoft.com/office/drawing/2014/main" xmlns="" id="{A7DE5567-A1AE-4F2F-8404-1E57142545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1134" y="5716587"/>
            <a:ext cx="292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7" name="Line 13">
            <a:extLst>
              <a:ext uri="{FF2B5EF4-FFF2-40B4-BE49-F238E27FC236}">
                <a16:creationId xmlns:a16="http://schemas.microsoft.com/office/drawing/2014/main" xmlns="" id="{6DB79055-40D9-4B4D-AC1F-B52F881B3A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5422" y="5934074"/>
            <a:ext cx="2984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9" name="Line 13">
            <a:extLst>
              <a:ext uri="{FF2B5EF4-FFF2-40B4-BE49-F238E27FC236}">
                <a16:creationId xmlns:a16="http://schemas.microsoft.com/office/drawing/2014/main" xmlns="" id="{799F85B6-C691-4E66-B95C-4D78BBCE1B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5422" y="5824537"/>
            <a:ext cx="2921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0" name="Line 13">
            <a:extLst>
              <a:ext uri="{FF2B5EF4-FFF2-40B4-BE49-F238E27FC236}">
                <a16:creationId xmlns:a16="http://schemas.microsoft.com/office/drawing/2014/main" xmlns="" id="{C7D89621-03C1-4507-94F6-140421224A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5422" y="6027737"/>
            <a:ext cx="2921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2" name="AutoShape 14">
            <a:extLst>
              <a:ext uri="{FF2B5EF4-FFF2-40B4-BE49-F238E27FC236}">
                <a16:creationId xmlns:a16="http://schemas.microsoft.com/office/drawing/2014/main" xmlns="" id="{9DCA332E-425F-4199-92BA-F5D13B716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3197" y="5554662"/>
            <a:ext cx="315912" cy="71437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55" name="AutoShape 14">
            <a:extLst>
              <a:ext uri="{FF2B5EF4-FFF2-40B4-BE49-F238E27FC236}">
                <a16:creationId xmlns:a16="http://schemas.microsoft.com/office/drawing/2014/main" xmlns="" id="{7AFEFC79-79F2-4A81-985E-D0DA8BE33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959" y="5438774"/>
            <a:ext cx="317500" cy="650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56" name="AutoShape 14">
            <a:extLst>
              <a:ext uri="{FF2B5EF4-FFF2-40B4-BE49-F238E27FC236}">
                <a16:creationId xmlns:a16="http://schemas.microsoft.com/office/drawing/2014/main" xmlns="" id="{53F021C5-E8BC-4004-A59E-8AA7CEC03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547" y="5310187"/>
            <a:ext cx="315912" cy="714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264" name="Text Box 202">
            <a:extLst>
              <a:ext uri="{FF2B5EF4-FFF2-40B4-BE49-F238E27FC236}">
                <a16:creationId xmlns:a16="http://schemas.microsoft.com/office/drawing/2014/main" xmlns="" id="{C1333AF2-F18E-4FEB-A448-7FB181A28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9059" y="5057774"/>
            <a:ext cx="863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900" b="1">
                <a:latin typeface="Arial" panose="020B0604020202020204" pitchFamily="34" charset="0"/>
              </a:rPr>
              <a:t>Legenda:</a:t>
            </a:r>
          </a:p>
        </p:txBody>
      </p:sp>
      <p:sp>
        <p:nvSpPr>
          <p:cNvPr id="272" name="Line 203">
            <a:extLst>
              <a:ext uri="{FF2B5EF4-FFF2-40B4-BE49-F238E27FC236}">
                <a16:creationId xmlns:a16="http://schemas.microsoft.com/office/drawing/2014/main" xmlns="" id="{706BC5E9-2B09-4E5B-9B56-0B120C8513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3508" y="5176835"/>
            <a:ext cx="11114" cy="17021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76" name="Text Box 202">
            <a:extLst>
              <a:ext uri="{FF2B5EF4-FFF2-40B4-BE49-F238E27FC236}">
                <a16:creationId xmlns:a16="http://schemas.microsoft.com/office/drawing/2014/main" xmlns="" id="{AB8AC2AC-E64E-4178-804F-BF7D602E2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2884" y="6167437"/>
            <a:ext cx="238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 b="1">
                <a:latin typeface="Arial" panose="020B0604020202020204" pitchFamily="34" charset="0"/>
              </a:rPr>
              <a:t>*</a:t>
            </a:r>
          </a:p>
        </p:txBody>
      </p:sp>
      <p:cxnSp>
        <p:nvCxnSpPr>
          <p:cNvPr id="277" name="Łącznik prosty 276">
            <a:extLst>
              <a:ext uri="{FF2B5EF4-FFF2-40B4-BE49-F238E27FC236}">
                <a16:creationId xmlns:a16="http://schemas.microsoft.com/office/drawing/2014/main" xmlns="" id="{ED6DA753-F4A8-4248-BAD6-43495DAE4E45}"/>
              </a:ext>
            </a:extLst>
          </p:cNvPr>
          <p:cNvCxnSpPr>
            <a:cxnSpLocks/>
          </p:cNvCxnSpPr>
          <p:nvPr/>
        </p:nvCxnSpPr>
        <p:spPr>
          <a:xfrm flipH="1">
            <a:off x="6915422" y="6132512"/>
            <a:ext cx="288925" cy="0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4B03D638-0580-4139-A5A3-09D09C907E48}"/>
              </a:ext>
            </a:extLst>
          </p:cNvPr>
          <p:cNvSpPr txBox="1"/>
          <p:nvPr/>
        </p:nvSpPr>
        <p:spPr>
          <a:xfrm>
            <a:off x="7999413" y="6727825"/>
            <a:ext cx="1239831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500" dirty="0">
                <a:solidFill>
                  <a:schemeClr val="tx1">
                    <a:alpha val="48000"/>
                  </a:schemeClr>
                </a:solidFill>
              </a:rPr>
              <a:t>Oddział Organizacji, 27.05.2024 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ADFFAD"/>
        </a:solidFill>
        <a:ln w="19050">
          <a:solidFill>
            <a:srgbClr val="008000"/>
          </a:solidFill>
          <a:miter lim="800000"/>
          <a:headEnd/>
          <a:tailEnd/>
        </a:ln>
      </a:spPr>
      <a:bodyPr/>
      <a:lstStyle>
        <a:defPPr algn="ctr" eaLnBrk="1" hangingPunct="1">
          <a:spcBef>
            <a:spcPct val="0"/>
          </a:spcBef>
          <a:buFontTx/>
          <a:buNone/>
          <a:defRPr sz="500" b="1" dirty="0">
            <a:latin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3533</TotalTime>
  <Words>337</Words>
  <Application>Microsoft Office PowerPoint</Application>
  <PresentationFormat>Pokaz na ekranie (4:3)</PresentationFormat>
  <Paragraphs>103</Paragraphs>
  <Slides>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Lukasz</dc:creator>
  <cp:lastModifiedBy>..</cp:lastModifiedBy>
  <cp:revision>428</cp:revision>
  <cp:lastPrinted>2024-05-27T06:36:55Z</cp:lastPrinted>
  <dcterms:created xsi:type="dcterms:W3CDTF">2014-12-10T08:53:00Z</dcterms:created>
  <dcterms:modified xsi:type="dcterms:W3CDTF">2024-05-27T10:12:28Z</dcterms:modified>
</cp:coreProperties>
</file>