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arzyna Kruszka-Pytlik" initials="KK" lastIdx="1" clrIdx="0">
    <p:extLst>
      <p:ext uri="{19B8F6BF-5375-455C-9EA6-DF929625EA0E}">
        <p15:presenceInfo xmlns:p15="http://schemas.microsoft.com/office/powerpoint/2012/main" userId="S-1-5-21-2727865565-2385825615-2731216522-3096" providerId="AD"/>
      </p:ext>
    </p:extLst>
  </p:cmAuthor>
  <p:cmAuthor id="2" name="Monika Kujawa" initials="MK" lastIdx="2" clrIdx="1">
    <p:extLst>
      <p:ext uri="{19B8F6BF-5375-455C-9EA6-DF929625EA0E}">
        <p15:presenceInfo xmlns:p15="http://schemas.microsoft.com/office/powerpoint/2012/main" userId="S-1-5-21-2727865565-2385825615-2731216522-21658" providerId="AD"/>
      </p:ext>
    </p:extLst>
  </p:cmAuthor>
  <p:cmAuthor id="3" name="Arletta Gorczyńska-Kaczmarek" initials="AG" lastIdx="5" clrIdx="2">
    <p:extLst>
      <p:ext uri="{19B8F6BF-5375-455C-9EA6-DF929625EA0E}">
        <p15:presenceInfo xmlns:p15="http://schemas.microsoft.com/office/powerpoint/2012/main" userId="S-1-5-21-2727865565-2385825615-2731216522-15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DAB5E-3C7F-4AB8-AEF8-8AEF56C928F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38F79-B8A5-4420-A632-DC7F60662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50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038F79-B8A5-4420-A632-DC7F60662D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428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43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20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94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64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56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128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52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1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26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78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48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1BCE-4830-4323-88C2-8D470D39008E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10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Prostokąt 5"/>
          <p:cNvSpPr/>
          <p:nvPr/>
        </p:nvSpPr>
        <p:spPr>
          <a:xfrm>
            <a:off x="479376" y="206404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VEOLIA</a:t>
            </a:r>
          </a:p>
        </p:txBody>
      </p:sp>
      <p:sp>
        <p:nvSpPr>
          <p:cNvPr id="7" name="Prostokąt 6"/>
          <p:cNvSpPr/>
          <p:nvPr/>
        </p:nvSpPr>
        <p:spPr>
          <a:xfrm>
            <a:off x="2595514" y="442537"/>
            <a:ext cx="2157461" cy="930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dirty="0"/>
              <a:t>Zarząd Veolia Energia Poznań S.A.</a:t>
            </a:r>
          </a:p>
        </p:txBody>
      </p:sp>
      <p:sp>
        <p:nvSpPr>
          <p:cNvPr id="8" name="Prostokąt 7"/>
          <p:cNvSpPr/>
          <p:nvPr/>
        </p:nvSpPr>
        <p:spPr>
          <a:xfrm>
            <a:off x="6931224" y="449142"/>
            <a:ext cx="3098602" cy="103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pl-PL" dirty="0"/>
          </a:p>
          <a:p>
            <a:pPr lvl="0"/>
            <a:r>
              <a:rPr lang="pl-PL" dirty="0"/>
              <a:t>Prezydent Miasta Poznania</a:t>
            </a:r>
          </a:p>
          <a:p>
            <a:pPr lvl="0"/>
            <a:r>
              <a:rPr lang="pl-PL" dirty="0"/>
              <a:t>I Zastępca Prezydenta</a:t>
            </a:r>
          </a:p>
          <a:p>
            <a:pPr lvl="0"/>
            <a:r>
              <a:rPr lang="pl-PL" dirty="0"/>
              <a:t>II Zastępca Prezydenta </a:t>
            </a:r>
          </a:p>
          <a:p>
            <a:pPr lvl="0"/>
            <a:r>
              <a:rPr lang="pl-PL" dirty="0"/>
              <a:t>III Zastępca Prezydenta</a:t>
            </a:r>
          </a:p>
          <a:p>
            <a:pPr lvl="0"/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6931223" y="1589698"/>
            <a:ext cx="4493368" cy="377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600" dirty="0"/>
              <a:t>Lider Projektu – Katarzyna Kruszka-Pytlik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384032" y="4114597"/>
            <a:ext cx="2448272" cy="2240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 anchorCtr="0"/>
          <a:lstStyle/>
          <a:p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Tomasz Lewandowski </a:t>
            </a:r>
            <a:r>
              <a:rPr lang="pl-PL" sz="1000" dirty="0">
                <a:solidFill>
                  <a:schemeClr val="bg1"/>
                </a:solidFill>
              </a:rPr>
              <a:t>– Veolia Energia Poznań S.A.</a:t>
            </a:r>
          </a:p>
          <a:p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Krzysztof </a:t>
            </a:r>
            <a:r>
              <a:rPr lang="pl-PL" sz="1000" b="1" dirty="0" err="1">
                <a:solidFill>
                  <a:schemeClr val="bg1"/>
                </a:solidFill>
              </a:rPr>
              <a:t>Wawron</a:t>
            </a:r>
            <a:r>
              <a:rPr lang="pl-PL" sz="1000" dirty="0">
                <a:solidFill>
                  <a:schemeClr val="bg1"/>
                </a:solidFill>
              </a:rPr>
              <a:t> – Biuro Koordynacji Projektów i Rewitalizacji Miasta UMP</a:t>
            </a:r>
          </a:p>
          <a:p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Katarzyna Derda </a:t>
            </a:r>
            <a:r>
              <a:rPr lang="pl-PL" sz="1000" dirty="0">
                <a:solidFill>
                  <a:schemeClr val="bg1"/>
                </a:solidFill>
              </a:rPr>
              <a:t>– Miejska Pracownia Urbanistyczna</a:t>
            </a:r>
          </a:p>
          <a:p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Michał Dziennik </a:t>
            </a:r>
            <a:r>
              <a:rPr lang="pl-PL" sz="1000" dirty="0">
                <a:solidFill>
                  <a:schemeClr val="bg1"/>
                </a:solidFill>
              </a:rPr>
              <a:t>– Veolia Energia Poznań S.A.</a:t>
            </a:r>
          </a:p>
          <a:p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Katarzyna Podlewska </a:t>
            </a:r>
            <a:r>
              <a:rPr lang="pl-PL" sz="1000" dirty="0">
                <a:solidFill>
                  <a:schemeClr val="bg1"/>
                </a:solidFill>
              </a:rPr>
              <a:t>–</a:t>
            </a:r>
            <a:r>
              <a:rPr lang="pl-PL" sz="1000" b="1" dirty="0">
                <a:solidFill>
                  <a:schemeClr val="bg1"/>
                </a:solidFill>
              </a:rPr>
              <a:t> </a:t>
            </a:r>
            <a:r>
              <a:rPr lang="pl-PL" sz="1000" dirty="0">
                <a:solidFill>
                  <a:schemeClr val="bg1"/>
                </a:solidFill>
              </a:rPr>
              <a:t>Wydział Klimatu i Środowiska UMP</a:t>
            </a:r>
          </a:p>
          <a:p>
            <a:r>
              <a:rPr lang="pl-PL" sz="1100" dirty="0">
                <a:solidFill>
                  <a:schemeClr val="bg1"/>
                </a:solidFill>
              </a:rPr>
              <a:t>– </a:t>
            </a:r>
            <a:r>
              <a:rPr lang="pl-PL" sz="1100" b="1" dirty="0">
                <a:solidFill>
                  <a:schemeClr val="bg1"/>
                </a:solidFill>
              </a:rPr>
              <a:t>Beata </a:t>
            </a:r>
            <a:r>
              <a:rPr lang="pl-PL" sz="1100" b="1" dirty="0" err="1">
                <a:solidFill>
                  <a:schemeClr val="bg1"/>
                </a:solidFill>
              </a:rPr>
              <a:t>Swarcewicz</a:t>
            </a:r>
            <a:r>
              <a:rPr lang="pl-PL" sz="1100" dirty="0">
                <a:solidFill>
                  <a:schemeClr val="bg1"/>
                </a:solidFill>
              </a:rPr>
              <a:t>  – </a:t>
            </a:r>
            <a:r>
              <a:rPr lang="pl-PL" sz="1100" dirty="0" err="1">
                <a:solidFill>
                  <a:schemeClr val="bg1"/>
                </a:solidFill>
              </a:rPr>
              <a:t>Veolia</a:t>
            </a:r>
            <a:r>
              <a:rPr lang="pl-PL" sz="1100" dirty="0">
                <a:solidFill>
                  <a:schemeClr val="bg1"/>
                </a:solidFill>
              </a:rPr>
              <a:t> Energia Poznań S.A.</a:t>
            </a:r>
          </a:p>
          <a:p>
            <a:pPr>
              <a:buFontTx/>
              <a:buChar char="-"/>
            </a:pPr>
            <a:endParaRPr lang="pl-PL" sz="1100" dirty="0"/>
          </a:p>
          <a:p>
            <a:pPr>
              <a:buFontTx/>
              <a:buChar char="-"/>
            </a:pPr>
            <a:endParaRPr lang="pl-PL" sz="1100" dirty="0"/>
          </a:p>
          <a:p>
            <a:pPr marL="171450" indent="-171450">
              <a:buFontTx/>
              <a:buChar char="-"/>
            </a:pPr>
            <a:endParaRPr lang="pl-PL" sz="1100" dirty="0"/>
          </a:p>
          <a:p>
            <a:endParaRPr lang="pl-PL" sz="1100" dirty="0"/>
          </a:p>
        </p:txBody>
      </p:sp>
      <p:sp>
        <p:nvSpPr>
          <p:cNvPr id="11" name="Prostokąt 10"/>
          <p:cNvSpPr/>
          <p:nvPr/>
        </p:nvSpPr>
        <p:spPr>
          <a:xfrm>
            <a:off x="3104022" y="4117956"/>
            <a:ext cx="2370275" cy="2378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pl-PL" sz="1000" dirty="0"/>
              <a:t>– </a:t>
            </a:r>
            <a:r>
              <a:rPr lang="pl-PL" sz="1000" b="1" dirty="0"/>
              <a:t>Marcin Antkowiak </a:t>
            </a:r>
            <a:r>
              <a:rPr lang="pl-PL" sz="1000" dirty="0"/>
              <a:t>– Veolia Energia Poznań S.A.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Izabela Skórczewska </a:t>
            </a:r>
            <a:r>
              <a:rPr lang="pl-PL" sz="1000" dirty="0"/>
              <a:t>– Wydział Gospodarki Komunalnej UMP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Michał Łakomski </a:t>
            </a:r>
            <a:r>
              <a:rPr lang="pl-PL" sz="1000" dirty="0"/>
              <a:t>– Biuro Cyfryzacji </a:t>
            </a:r>
          </a:p>
          <a:p>
            <a:r>
              <a:rPr lang="pl-PL" sz="1000" dirty="0"/>
              <a:t>i </a:t>
            </a:r>
            <a:r>
              <a:rPr lang="pl-PL" sz="1000" dirty="0" err="1"/>
              <a:t>Cyberbezpieczeństwa</a:t>
            </a:r>
            <a:r>
              <a:rPr lang="pl-PL" sz="1000" dirty="0"/>
              <a:t> UMP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Monika Mączka </a:t>
            </a:r>
            <a:r>
              <a:rPr lang="pl-PL" sz="1000" dirty="0"/>
              <a:t>– Wydział Oświaty UMP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Paweł </a:t>
            </a:r>
            <a:r>
              <a:rPr lang="pl-PL" sz="1000" b="1" dirty="0" err="1"/>
              <a:t>Tyrpin</a:t>
            </a:r>
            <a:r>
              <a:rPr lang="pl-PL" sz="1000" b="1" dirty="0"/>
              <a:t> </a:t>
            </a:r>
            <a:r>
              <a:rPr lang="pl-PL" sz="1000" dirty="0"/>
              <a:t>– Zarząd Komunalnych Zasobów Lokalowych Sp. z o.o.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Marcin </a:t>
            </a:r>
            <a:r>
              <a:rPr lang="pl-PL" sz="1000" b="1" dirty="0" err="1"/>
              <a:t>Woźniczak</a:t>
            </a:r>
            <a:r>
              <a:rPr lang="pl-PL" sz="1000" b="1" dirty="0"/>
              <a:t> </a:t>
            </a:r>
            <a:r>
              <a:rPr lang="pl-PL" sz="1000" dirty="0"/>
              <a:t>– Biuro Koordynacji Projektów i Rewitalizacji Miasta UMP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Łukasz Prymas </a:t>
            </a:r>
            <a:r>
              <a:rPr lang="pl-PL" sz="1000" dirty="0"/>
              <a:t>– Wydział Obsługi </a:t>
            </a:r>
            <a:r>
              <a:rPr lang="pl-PL" sz="1000" dirty="0">
                <a:solidFill>
                  <a:schemeClr val="bg1"/>
                </a:solidFill>
              </a:rPr>
              <a:t>Urzędu UMP</a:t>
            </a:r>
          </a:p>
          <a:p>
            <a:r>
              <a:rPr lang="pl-PL" sz="1000" dirty="0"/>
              <a:t>–</a:t>
            </a:r>
            <a:r>
              <a:rPr lang="pl-PL" sz="1000" dirty="0">
                <a:solidFill>
                  <a:schemeClr val="bg1"/>
                </a:solidFill>
              </a:rPr>
              <a:t> </a:t>
            </a:r>
            <a:r>
              <a:rPr lang="pl-PL" sz="1000" b="1" dirty="0">
                <a:solidFill>
                  <a:schemeClr val="bg1"/>
                </a:solidFill>
              </a:rPr>
              <a:t>Krzysztof Bartkowiak – Wydział Oświaty UMP</a:t>
            </a:r>
          </a:p>
          <a:p>
            <a:pPr marL="171450" indent="-171450">
              <a:buFontTx/>
              <a:buChar char="-"/>
            </a:pPr>
            <a:endParaRPr lang="pl-PL" sz="1050" dirty="0"/>
          </a:p>
        </p:txBody>
      </p:sp>
      <p:sp>
        <p:nvSpPr>
          <p:cNvPr id="12" name="Prostokąt 11"/>
          <p:cNvSpPr/>
          <p:nvPr/>
        </p:nvSpPr>
        <p:spPr>
          <a:xfrm>
            <a:off x="490860" y="4118719"/>
            <a:ext cx="2104654" cy="2377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pl-PL" sz="1000" dirty="0"/>
              <a:t>–</a:t>
            </a:r>
            <a:r>
              <a:rPr lang="pl-PL" sz="1000" b="1" dirty="0"/>
              <a:t> Łukasz Musieliński</a:t>
            </a:r>
            <a:r>
              <a:rPr lang="pl-PL" sz="1000" dirty="0"/>
              <a:t> – Wydział Gospodarki Komunalnej UMP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Zuzanna Lewandowska </a:t>
            </a:r>
            <a:r>
              <a:rPr lang="pl-PL" sz="1000" dirty="0"/>
              <a:t>– Veolia Energy </a:t>
            </a:r>
            <a:r>
              <a:rPr lang="pl-PL" sz="1000" dirty="0" err="1"/>
              <a:t>Contracting</a:t>
            </a:r>
            <a:r>
              <a:rPr lang="pl-PL" sz="1000" dirty="0"/>
              <a:t>  Poland Sp. z o.o.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Paweł  Kosiński </a:t>
            </a:r>
            <a:r>
              <a:rPr lang="pl-PL" sz="1000" dirty="0"/>
              <a:t>– </a:t>
            </a:r>
            <a:r>
              <a:rPr lang="pl-PL" sz="1000" dirty="0" err="1"/>
              <a:t>Aquanet</a:t>
            </a:r>
            <a:r>
              <a:rPr lang="pl-PL" sz="1000" dirty="0"/>
              <a:t> S.A.</a:t>
            </a:r>
          </a:p>
          <a:p>
            <a:r>
              <a:rPr lang="pl-PL" sz="1000" dirty="0"/>
              <a:t>– </a:t>
            </a:r>
            <a:r>
              <a:rPr lang="pl-PL" sz="1000" b="1" dirty="0">
                <a:solidFill>
                  <a:schemeClr val="bg1"/>
                </a:solidFill>
              </a:rPr>
              <a:t>Anna Graczyk </a:t>
            </a:r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dirty="0" err="1">
                <a:solidFill>
                  <a:schemeClr val="bg1"/>
                </a:solidFill>
              </a:rPr>
              <a:t>Aquanetc</a:t>
            </a:r>
            <a:r>
              <a:rPr lang="pl-PL" sz="1000" dirty="0">
                <a:solidFill>
                  <a:schemeClr val="bg1"/>
                </a:solidFill>
              </a:rPr>
              <a:t> S.A.</a:t>
            </a:r>
          </a:p>
          <a:p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Alicja Nowak </a:t>
            </a:r>
            <a:r>
              <a:rPr lang="pl-PL" sz="1000" dirty="0">
                <a:solidFill>
                  <a:schemeClr val="bg1"/>
                </a:solidFill>
              </a:rPr>
              <a:t>– Wydział Klimatu i Środowiska UMP</a:t>
            </a:r>
          </a:p>
          <a:p>
            <a:r>
              <a:rPr lang="pl-PL" sz="1000" dirty="0"/>
              <a:t>– </a:t>
            </a:r>
            <a:r>
              <a:rPr lang="pl-PL" sz="1000" b="1" dirty="0"/>
              <a:t>Marcin Piernikowski </a:t>
            </a:r>
            <a:r>
              <a:rPr lang="pl-PL" sz="1000" dirty="0"/>
              <a:t>– Miejska Pracownia Urbanistyczna</a:t>
            </a:r>
          </a:p>
          <a:p>
            <a:pPr marL="171450" indent="-171450">
              <a:buFontTx/>
              <a:buChar char="-"/>
            </a:pPr>
            <a:endParaRPr lang="pl-PL" sz="1050" dirty="0"/>
          </a:p>
        </p:txBody>
      </p:sp>
      <p:sp>
        <p:nvSpPr>
          <p:cNvPr id="13" name="Prostokąt 12"/>
          <p:cNvSpPr/>
          <p:nvPr/>
        </p:nvSpPr>
        <p:spPr>
          <a:xfrm>
            <a:off x="9259986" y="3320046"/>
            <a:ext cx="2280107" cy="732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200" dirty="0"/>
              <a:t>Lider Grupy roboczej –</a:t>
            </a:r>
            <a:r>
              <a:rPr lang="pl-PL" sz="1200" dirty="0">
                <a:solidFill>
                  <a:srgbClr val="FFFFFF"/>
                </a:solidFill>
              </a:rPr>
              <a:t> </a:t>
            </a:r>
            <a:r>
              <a:rPr lang="pl-PL" sz="1200" b="1" dirty="0">
                <a:solidFill>
                  <a:srgbClr val="FFFFFF"/>
                </a:solidFill>
              </a:rPr>
              <a:t>Olga </a:t>
            </a:r>
            <a:r>
              <a:rPr lang="pl-PL" sz="1200" b="1" dirty="0" err="1">
                <a:solidFill>
                  <a:srgbClr val="FFFFFF"/>
                </a:solidFill>
              </a:rPr>
              <a:t>Dzieciątkowska</a:t>
            </a:r>
            <a:r>
              <a:rPr lang="pl-PL" sz="1200" dirty="0">
                <a:solidFill>
                  <a:srgbClr val="FFFFFF"/>
                </a:solidFill>
              </a:rPr>
              <a:t> </a:t>
            </a:r>
            <a:r>
              <a:rPr lang="pl-PL" sz="1200" dirty="0"/>
              <a:t>–</a:t>
            </a:r>
            <a:r>
              <a:rPr lang="pl-PL" sz="1200" dirty="0">
                <a:solidFill>
                  <a:srgbClr val="FFFFFF"/>
                </a:solidFill>
              </a:rPr>
              <a:t> Biuro Cyfryzacji </a:t>
            </a:r>
          </a:p>
          <a:p>
            <a:pPr lvl="0" algn="ctr"/>
            <a:r>
              <a:rPr lang="pl-PL" sz="1200" dirty="0">
                <a:solidFill>
                  <a:srgbClr val="FFFFFF"/>
                </a:solidFill>
              </a:rPr>
              <a:t>i </a:t>
            </a:r>
            <a:r>
              <a:rPr lang="pl-PL" sz="1200" dirty="0" err="1">
                <a:solidFill>
                  <a:srgbClr val="FFFFFF"/>
                </a:solidFill>
              </a:rPr>
              <a:t>Cyberbezpieczeństwa</a:t>
            </a:r>
            <a:r>
              <a:rPr lang="pl-PL" sz="1200" dirty="0">
                <a:solidFill>
                  <a:srgbClr val="FFFFFF"/>
                </a:solidFill>
              </a:rPr>
              <a:t> UMP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6384032" y="3319001"/>
            <a:ext cx="2448272" cy="732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Lider Grupy roboczej – </a:t>
            </a:r>
            <a:r>
              <a:rPr lang="pl-PL" sz="1200" b="1" dirty="0"/>
              <a:t>Monika </a:t>
            </a:r>
            <a:r>
              <a:rPr lang="pl-PL" sz="1200" b="1" dirty="0" err="1"/>
              <a:t>Ryźlak</a:t>
            </a:r>
            <a:r>
              <a:rPr lang="pl-PL" sz="1200" dirty="0"/>
              <a:t> – Biuro Koordynacji Projektów i Rewitalizacji Miasta UMP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3104022" y="3319001"/>
            <a:ext cx="2370274" cy="732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200" dirty="0"/>
              <a:t>Lider Grupy roboczej – </a:t>
            </a:r>
            <a:r>
              <a:rPr lang="pl-PL" sz="1200" b="1" dirty="0"/>
              <a:t>Marek </a:t>
            </a:r>
            <a:r>
              <a:rPr lang="pl-PL" sz="1200" b="1" dirty="0" err="1"/>
              <a:t>Włoszyński</a:t>
            </a:r>
            <a:r>
              <a:rPr lang="pl-PL" sz="1200" dirty="0"/>
              <a:t> – Veolia Energy </a:t>
            </a:r>
            <a:r>
              <a:rPr lang="pl-PL" sz="1200" dirty="0" err="1"/>
              <a:t>Contracting</a:t>
            </a:r>
            <a:r>
              <a:rPr lang="pl-PL" sz="1200" dirty="0"/>
              <a:t> Poland Sp. z o.o.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487052" y="3319818"/>
            <a:ext cx="2114405" cy="751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Lider Grupy roboczej – </a:t>
            </a:r>
            <a:r>
              <a:rPr lang="pl-PL" sz="1200" b="1" dirty="0"/>
              <a:t>Paweł Kokociński </a:t>
            </a:r>
            <a:r>
              <a:rPr lang="pl-PL" sz="1200" dirty="0"/>
              <a:t>– Veolia Energia Poznań S.A.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87052" y="1589698"/>
            <a:ext cx="4265923" cy="377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dirty="0"/>
              <a:t>Lider Projektu – Olga </a:t>
            </a:r>
            <a:r>
              <a:rPr lang="pl-PL" sz="1600" dirty="0" err="1"/>
              <a:t>Fasiecka</a:t>
            </a:r>
            <a:endParaRPr lang="pl-PL" sz="1600" dirty="0"/>
          </a:p>
        </p:txBody>
      </p:sp>
      <p:sp>
        <p:nvSpPr>
          <p:cNvPr id="18" name="Prostokąt 17"/>
          <p:cNvSpPr/>
          <p:nvPr/>
        </p:nvSpPr>
        <p:spPr>
          <a:xfrm>
            <a:off x="9259986" y="2569628"/>
            <a:ext cx="2261249" cy="682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                               ds. komunikacji i edukacji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384032" y="2577911"/>
            <a:ext cx="2448272" cy="67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</a:t>
            </a:r>
          </a:p>
          <a:p>
            <a:pPr lvl="0" algn="ctr"/>
            <a:r>
              <a:rPr lang="pl-PL" sz="1400" dirty="0"/>
              <a:t>ds. </a:t>
            </a:r>
            <a:r>
              <a:rPr lang="pl-PL" sz="1400" dirty="0">
                <a:solidFill>
                  <a:schemeClr val="bg1"/>
                </a:solidFill>
              </a:rPr>
              <a:t>organizacyjno-formalnych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3104022" y="2575608"/>
            <a:ext cx="2370274" cy="6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</a:t>
            </a:r>
          </a:p>
          <a:p>
            <a:pPr lvl="0" algn="ctr"/>
            <a:r>
              <a:rPr lang="pl-PL" sz="1400" dirty="0"/>
              <a:t>ds. efektywności energetycznej obiektów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487052" y="2575608"/>
            <a:ext cx="2108462" cy="6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</a:t>
            </a:r>
          </a:p>
          <a:p>
            <a:pPr lvl="0" algn="ctr"/>
            <a:r>
              <a:rPr lang="pl-PL" sz="1400" dirty="0"/>
              <a:t>ds. transformacji energetycznej miasta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10239375" y="206403"/>
            <a:ext cx="1185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MIASTO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9259987" y="4123819"/>
            <a:ext cx="2280106" cy="2231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 anchorCtr="0"/>
          <a:lstStyle/>
          <a:p>
            <a:pPr lvl="0"/>
            <a:r>
              <a:rPr lang="pl-PL" sz="1000" dirty="0"/>
              <a:t>– </a:t>
            </a:r>
            <a:r>
              <a:rPr lang="pl-PL" sz="1000" b="1" dirty="0">
                <a:solidFill>
                  <a:srgbClr val="FFFFFF"/>
                </a:solidFill>
              </a:rPr>
              <a:t>Agnieszka Wójcik </a:t>
            </a:r>
            <a:r>
              <a:rPr lang="pl-PL" sz="1000" dirty="0"/>
              <a:t>– </a:t>
            </a:r>
            <a:r>
              <a:rPr lang="pl-PL" sz="1000" dirty="0">
                <a:solidFill>
                  <a:srgbClr val="FFFFFF"/>
                </a:solidFill>
              </a:rPr>
              <a:t>Wydział </a:t>
            </a:r>
            <a:r>
              <a:rPr lang="pl-PL" sz="1000" dirty="0"/>
              <a:t>Klimatu i </a:t>
            </a:r>
            <a:r>
              <a:rPr lang="pl-PL" sz="1000" dirty="0">
                <a:solidFill>
                  <a:schemeClr val="bg1"/>
                </a:solidFill>
              </a:rPr>
              <a:t>Środowiska UMP</a:t>
            </a:r>
          </a:p>
          <a:p>
            <a:pPr lvl="0"/>
            <a:r>
              <a:rPr lang="pl-PL" sz="1000" dirty="0">
                <a:solidFill>
                  <a:schemeClr val="bg1"/>
                </a:solidFill>
              </a:rPr>
              <a:t>– </a:t>
            </a:r>
            <a:r>
              <a:rPr lang="pl-PL" sz="1000" b="1" dirty="0">
                <a:solidFill>
                  <a:schemeClr val="bg1"/>
                </a:solidFill>
              </a:rPr>
              <a:t>Aleksandra Jeżowska </a:t>
            </a:r>
            <a:r>
              <a:rPr lang="pl-PL" sz="1000" dirty="0">
                <a:solidFill>
                  <a:schemeClr val="bg1"/>
                </a:solidFill>
              </a:rPr>
              <a:t>– Veolia  Energia Poznań S.A.</a:t>
            </a:r>
          </a:p>
          <a:p>
            <a:pPr lvl="0"/>
            <a:r>
              <a:rPr lang="pl-PL" sz="1000" dirty="0"/>
              <a:t>– </a:t>
            </a:r>
            <a:r>
              <a:rPr lang="pl-PL" sz="1000" b="1" dirty="0">
                <a:solidFill>
                  <a:srgbClr val="FFFFFF"/>
                </a:solidFill>
              </a:rPr>
              <a:t>Maria Czechowska </a:t>
            </a:r>
            <a:r>
              <a:rPr lang="pl-PL" sz="1000" dirty="0">
                <a:solidFill>
                  <a:srgbClr val="FFFFFF"/>
                </a:solidFill>
              </a:rPr>
              <a:t>– Wydział Gospodarki Komunalnej UMP</a:t>
            </a:r>
          </a:p>
          <a:p>
            <a:r>
              <a:rPr lang="pl-PL" sz="1000" dirty="0"/>
              <a:t>– </a:t>
            </a:r>
            <a:r>
              <a:rPr lang="pl-PL" sz="1000" b="1" dirty="0">
                <a:solidFill>
                  <a:schemeClr val="bg1"/>
                </a:solidFill>
              </a:rPr>
              <a:t>Jędrzej Górski </a:t>
            </a:r>
            <a:r>
              <a:rPr lang="pl-PL" sz="1000" dirty="0">
                <a:solidFill>
                  <a:srgbClr val="FFFFFF"/>
                </a:solidFill>
              </a:rPr>
              <a:t>– Zarząd Komunalnych Zasobów Lokalowych  Sp. z o.o.</a:t>
            </a:r>
          </a:p>
          <a:p>
            <a:pPr marL="171450" lvl="0" indent="-171450">
              <a:buFontTx/>
              <a:buChar char="-"/>
            </a:pPr>
            <a:endParaRPr lang="pl-PL" sz="1100" dirty="0">
              <a:solidFill>
                <a:srgbClr val="FFFFFF"/>
              </a:solidFill>
            </a:endParaRP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191344" y="2492896"/>
            <a:ext cx="5942" cy="425212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Łącznik prosty 40"/>
          <p:cNvCxnSpPr/>
          <p:nvPr/>
        </p:nvCxnSpPr>
        <p:spPr>
          <a:xfrm flipH="1">
            <a:off x="191345" y="2498072"/>
            <a:ext cx="11665295" cy="142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191344" y="6745023"/>
            <a:ext cx="1161965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Łącznik prosty 50"/>
          <p:cNvCxnSpPr/>
          <p:nvPr/>
        </p:nvCxnSpPr>
        <p:spPr>
          <a:xfrm flipH="1">
            <a:off x="11811001" y="2492896"/>
            <a:ext cx="45639" cy="425212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6" name="pole tekstowe 55"/>
          <p:cNvSpPr txBox="1"/>
          <p:nvPr/>
        </p:nvSpPr>
        <p:spPr>
          <a:xfrm>
            <a:off x="2790826" y="46663"/>
            <a:ext cx="5115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>
                <a:solidFill>
                  <a:schemeClr val="accent1"/>
                </a:solidFill>
              </a:rPr>
              <a:t>STRUKTURA PROJEKTU POZNAŃ Z ENERGIĄ 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C665500A-4C15-4C2F-92CA-A37F2FC4C2FA}"/>
              </a:ext>
            </a:extLst>
          </p:cNvPr>
          <p:cNvSpPr/>
          <p:nvPr/>
        </p:nvSpPr>
        <p:spPr>
          <a:xfrm>
            <a:off x="4844255" y="1821769"/>
            <a:ext cx="1995688" cy="609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  <a:p>
            <a:pPr algn="ctr"/>
            <a:r>
              <a:rPr lang="pl-PL" sz="1400" dirty="0"/>
              <a:t>SEKRETARZ </a:t>
            </a:r>
          </a:p>
          <a:p>
            <a:pPr algn="ctr"/>
            <a:r>
              <a:rPr lang="pl-PL" sz="1400" dirty="0"/>
              <a:t>Patrycja Jamrowska WGK UMP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615662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365</Words>
  <Application>Microsoft Office PowerPoint</Application>
  <PresentationFormat>Panoramiczny</PresentationFormat>
  <Paragraphs>55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>ump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Maria Czechowska</dc:creator>
  <cp:lastModifiedBy>Patrycja Jamrowska</cp:lastModifiedBy>
  <cp:revision>48</cp:revision>
  <cp:lastPrinted>2023-08-04T07:05:35Z</cp:lastPrinted>
  <dcterms:created xsi:type="dcterms:W3CDTF">2022-10-26T09:55:38Z</dcterms:created>
  <dcterms:modified xsi:type="dcterms:W3CDTF">2023-09-04T12:48:07Z</dcterms:modified>
</cp:coreProperties>
</file>