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797675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tarzyna Kruszka-Pytlik" initials="KK" lastIdx="1" clrIdx="0">
    <p:extLst>
      <p:ext uri="{19B8F6BF-5375-455C-9EA6-DF929625EA0E}">
        <p15:presenceInfo xmlns:p15="http://schemas.microsoft.com/office/powerpoint/2012/main" userId="S-1-5-21-2727865565-2385825615-2731216522-3096" providerId="AD"/>
      </p:ext>
    </p:extLst>
  </p:cmAuthor>
  <p:cmAuthor id="2" name="Monika Kujawa" initials="MK" lastIdx="2" clrIdx="1">
    <p:extLst>
      <p:ext uri="{19B8F6BF-5375-455C-9EA6-DF929625EA0E}">
        <p15:presenceInfo xmlns:p15="http://schemas.microsoft.com/office/powerpoint/2012/main" userId="S-1-5-21-2727865565-2385825615-2731216522-21658" providerId="AD"/>
      </p:ext>
    </p:extLst>
  </p:cmAuthor>
  <p:cmAuthor id="3" name="Arletta Gorczyńska-Kaczmarek" initials="AG" lastIdx="5" clrIdx="2">
    <p:extLst>
      <p:ext uri="{19B8F6BF-5375-455C-9EA6-DF929625EA0E}">
        <p15:presenceInfo xmlns:p15="http://schemas.microsoft.com/office/powerpoint/2012/main" userId="S-1-5-21-2727865565-2385825615-2731216522-154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2DAB5E-3C7F-4AB8-AEF8-8AEF56C928FE}" type="datetimeFigureOut">
              <a:rPr lang="pl-PL" smtClean="0"/>
              <a:t>04.09.2023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038F79-B8A5-4420-A632-DC7F60662DD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95087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038F79-B8A5-4420-A632-DC7F60662DD1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242899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E1BCE-4830-4323-88C2-8D470D39008E}" type="datetimeFigureOut">
              <a:rPr lang="pl-PL" smtClean="0"/>
              <a:t>04.09.2023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7E927-6D06-45C5-9B89-8EF735B5C9C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224370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E1BCE-4830-4323-88C2-8D470D39008E}" type="datetimeFigureOut">
              <a:rPr lang="pl-PL" smtClean="0"/>
              <a:t>04.09.2023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7E927-6D06-45C5-9B89-8EF735B5C9C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162056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E1BCE-4830-4323-88C2-8D470D39008E}" type="datetimeFigureOut">
              <a:rPr lang="pl-PL" smtClean="0"/>
              <a:t>04.09.2023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7E927-6D06-45C5-9B89-8EF735B5C9C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019455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E1BCE-4830-4323-88C2-8D470D39008E}" type="datetimeFigureOut">
              <a:rPr lang="pl-PL" smtClean="0"/>
              <a:t>04.09.2023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7E927-6D06-45C5-9B89-8EF735B5C9C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826476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E1BCE-4830-4323-88C2-8D470D39008E}" type="datetimeFigureOut">
              <a:rPr lang="pl-PL" smtClean="0"/>
              <a:t>04.09.2023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7E927-6D06-45C5-9B89-8EF735B5C9C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455650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E1BCE-4830-4323-88C2-8D470D39008E}" type="datetimeFigureOut">
              <a:rPr lang="pl-PL" smtClean="0"/>
              <a:t>04.09.2023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7E927-6D06-45C5-9B89-8EF735B5C9C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61280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E1BCE-4830-4323-88C2-8D470D39008E}" type="datetimeFigureOut">
              <a:rPr lang="pl-PL" smtClean="0"/>
              <a:t>04.09.2023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7E927-6D06-45C5-9B89-8EF735B5C9C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71523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E1BCE-4830-4323-88C2-8D470D39008E}" type="datetimeFigureOut">
              <a:rPr lang="pl-PL" smtClean="0"/>
              <a:t>04.09.2023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7E927-6D06-45C5-9B89-8EF735B5C9C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931161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E1BCE-4830-4323-88C2-8D470D39008E}" type="datetimeFigureOut">
              <a:rPr lang="pl-PL" smtClean="0"/>
              <a:t>04.09.2023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7E927-6D06-45C5-9B89-8EF735B5C9C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32268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E1BCE-4830-4323-88C2-8D470D39008E}" type="datetimeFigureOut">
              <a:rPr lang="pl-PL" smtClean="0"/>
              <a:t>04.09.2023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7E927-6D06-45C5-9B89-8EF735B5C9C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96783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E1BCE-4830-4323-88C2-8D470D39008E}" type="datetimeFigureOut">
              <a:rPr lang="pl-PL" smtClean="0"/>
              <a:t>04.09.2023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7E927-6D06-45C5-9B89-8EF735B5C9C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774893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2E1BCE-4830-4323-88C2-8D470D39008E}" type="datetimeFigureOut">
              <a:rPr lang="pl-PL" smtClean="0"/>
              <a:t>04.09.2023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7E927-6D06-45C5-9B89-8EF735B5C9C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13103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1</a:t>
            </a:fld>
            <a:endParaRPr lang="en-US" dirty="0"/>
          </a:p>
        </p:txBody>
      </p:sp>
      <p:sp>
        <p:nvSpPr>
          <p:cNvPr id="6" name="Prostokąt 5"/>
          <p:cNvSpPr/>
          <p:nvPr/>
        </p:nvSpPr>
        <p:spPr>
          <a:xfrm>
            <a:off x="479376" y="206404"/>
            <a:ext cx="1656184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VEOLIA</a:t>
            </a:r>
          </a:p>
        </p:txBody>
      </p:sp>
      <p:sp>
        <p:nvSpPr>
          <p:cNvPr id="7" name="Prostokąt 6"/>
          <p:cNvSpPr/>
          <p:nvPr/>
        </p:nvSpPr>
        <p:spPr>
          <a:xfrm>
            <a:off x="2595514" y="442537"/>
            <a:ext cx="2157461" cy="9303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pl-PL" dirty="0"/>
              <a:t>Zarząd Veolia Energia Poznań S.A.</a:t>
            </a:r>
          </a:p>
        </p:txBody>
      </p:sp>
      <p:sp>
        <p:nvSpPr>
          <p:cNvPr id="8" name="Prostokąt 7"/>
          <p:cNvSpPr/>
          <p:nvPr/>
        </p:nvSpPr>
        <p:spPr>
          <a:xfrm>
            <a:off x="6931224" y="449142"/>
            <a:ext cx="3098602" cy="10393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pl-PL" dirty="0"/>
          </a:p>
          <a:p>
            <a:pPr lvl="0"/>
            <a:r>
              <a:rPr lang="pl-PL" dirty="0"/>
              <a:t>Prezydent Miasta Poznania</a:t>
            </a:r>
          </a:p>
          <a:p>
            <a:pPr lvl="0"/>
            <a:r>
              <a:rPr lang="pl-PL" dirty="0"/>
              <a:t>I Zastępca Prezydenta</a:t>
            </a:r>
          </a:p>
          <a:p>
            <a:pPr lvl="0"/>
            <a:r>
              <a:rPr lang="pl-PL" dirty="0"/>
              <a:t>II Zastępca Prezydenta </a:t>
            </a:r>
          </a:p>
          <a:p>
            <a:pPr lvl="0"/>
            <a:r>
              <a:rPr lang="pl-PL" dirty="0"/>
              <a:t>III Zastępca Prezydenta</a:t>
            </a:r>
          </a:p>
          <a:p>
            <a:pPr lvl="0"/>
            <a:endParaRPr lang="pl-PL" dirty="0"/>
          </a:p>
        </p:txBody>
      </p:sp>
      <p:sp>
        <p:nvSpPr>
          <p:cNvPr id="9" name="Prostokąt 8"/>
          <p:cNvSpPr/>
          <p:nvPr/>
        </p:nvSpPr>
        <p:spPr>
          <a:xfrm>
            <a:off x="6931223" y="1589698"/>
            <a:ext cx="4493368" cy="3770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pl-PL" sz="1600" dirty="0"/>
              <a:t>Lider Projektu – Katarzyna Kruszka-Pytlik</a:t>
            </a:r>
          </a:p>
        </p:txBody>
      </p:sp>
      <p:sp>
        <p:nvSpPr>
          <p:cNvPr id="10" name="Prostokąt 9"/>
          <p:cNvSpPr/>
          <p:nvPr/>
        </p:nvSpPr>
        <p:spPr>
          <a:xfrm>
            <a:off x="6384032" y="4114597"/>
            <a:ext cx="2448272" cy="22405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46800" rtlCol="0" anchor="t" anchorCtr="0"/>
          <a:lstStyle/>
          <a:p>
            <a:r>
              <a:rPr lang="pl-PL" sz="1000" dirty="0">
                <a:solidFill>
                  <a:schemeClr val="bg1"/>
                </a:solidFill>
              </a:rPr>
              <a:t>– </a:t>
            </a:r>
            <a:r>
              <a:rPr lang="pl-PL" sz="1000" b="1" dirty="0">
                <a:solidFill>
                  <a:schemeClr val="bg1"/>
                </a:solidFill>
              </a:rPr>
              <a:t>Tomasz Lewandowski </a:t>
            </a:r>
            <a:r>
              <a:rPr lang="pl-PL" sz="1000" dirty="0">
                <a:solidFill>
                  <a:schemeClr val="bg1"/>
                </a:solidFill>
              </a:rPr>
              <a:t>– Veolia Energia Poznań S.A.</a:t>
            </a:r>
          </a:p>
          <a:p>
            <a:r>
              <a:rPr lang="pl-PL" sz="1000" dirty="0">
                <a:solidFill>
                  <a:schemeClr val="bg1"/>
                </a:solidFill>
              </a:rPr>
              <a:t>– </a:t>
            </a:r>
            <a:r>
              <a:rPr lang="pl-PL" sz="1000" b="1" dirty="0">
                <a:solidFill>
                  <a:schemeClr val="bg1"/>
                </a:solidFill>
              </a:rPr>
              <a:t>Krzysztof </a:t>
            </a:r>
            <a:r>
              <a:rPr lang="pl-PL" sz="1000" b="1" dirty="0" err="1">
                <a:solidFill>
                  <a:schemeClr val="bg1"/>
                </a:solidFill>
              </a:rPr>
              <a:t>Wawron</a:t>
            </a:r>
            <a:r>
              <a:rPr lang="pl-PL" sz="1000" dirty="0">
                <a:solidFill>
                  <a:schemeClr val="bg1"/>
                </a:solidFill>
              </a:rPr>
              <a:t> – Biuro Koordynacji Projektów i Rewitalizacji Miasta UMP</a:t>
            </a:r>
          </a:p>
          <a:p>
            <a:r>
              <a:rPr lang="pl-PL" sz="1000" dirty="0">
                <a:solidFill>
                  <a:schemeClr val="bg1"/>
                </a:solidFill>
              </a:rPr>
              <a:t>– </a:t>
            </a:r>
            <a:r>
              <a:rPr lang="pl-PL" sz="1000" b="1" dirty="0">
                <a:solidFill>
                  <a:schemeClr val="bg1"/>
                </a:solidFill>
              </a:rPr>
              <a:t>Katarzyna Derda </a:t>
            </a:r>
            <a:r>
              <a:rPr lang="pl-PL" sz="1000" dirty="0">
                <a:solidFill>
                  <a:schemeClr val="bg1"/>
                </a:solidFill>
              </a:rPr>
              <a:t>– Miejska Pracownia Urbanistyczna</a:t>
            </a:r>
          </a:p>
          <a:p>
            <a:r>
              <a:rPr lang="pl-PL" sz="1000" dirty="0">
                <a:solidFill>
                  <a:schemeClr val="bg1"/>
                </a:solidFill>
              </a:rPr>
              <a:t>– </a:t>
            </a:r>
            <a:r>
              <a:rPr lang="pl-PL" sz="1000" b="1" dirty="0">
                <a:solidFill>
                  <a:schemeClr val="bg1"/>
                </a:solidFill>
              </a:rPr>
              <a:t>Michał Dziennik </a:t>
            </a:r>
            <a:r>
              <a:rPr lang="pl-PL" sz="1000" dirty="0">
                <a:solidFill>
                  <a:schemeClr val="bg1"/>
                </a:solidFill>
              </a:rPr>
              <a:t>– Veolia Energia Poznań S.A.</a:t>
            </a:r>
          </a:p>
          <a:p>
            <a:r>
              <a:rPr lang="pl-PL" sz="1000" dirty="0">
                <a:solidFill>
                  <a:schemeClr val="bg1"/>
                </a:solidFill>
              </a:rPr>
              <a:t>– </a:t>
            </a:r>
            <a:r>
              <a:rPr lang="pl-PL" sz="1000" b="1" dirty="0">
                <a:solidFill>
                  <a:schemeClr val="bg1"/>
                </a:solidFill>
              </a:rPr>
              <a:t>Katarzyna Podlewska </a:t>
            </a:r>
            <a:r>
              <a:rPr lang="pl-PL" sz="1000" dirty="0">
                <a:solidFill>
                  <a:schemeClr val="bg1"/>
                </a:solidFill>
              </a:rPr>
              <a:t>–</a:t>
            </a:r>
            <a:r>
              <a:rPr lang="pl-PL" sz="1000" b="1" dirty="0">
                <a:solidFill>
                  <a:schemeClr val="bg1"/>
                </a:solidFill>
              </a:rPr>
              <a:t> </a:t>
            </a:r>
            <a:r>
              <a:rPr lang="pl-PL" sz="1000" dirty="0">
                <a:solidFill>
                  <a:schemeClr val="bg1"/>
                </a:solidFill>
              </a:rPr>
              <a:t>Wydział Klimatu i Środowiska UMP</a:t>
            </a:r>
          </a:p>
          <a:p>
            <a:r>
              <a:rPr lang="pl-PL" sz="1100" dirty="0">
                <a:solidFill>
                  <a:schemeClr val="bg1"/>
                </a:solidFill>
              </a:rPr>
              <a:t>– </a:t>
            </a:r>
            <a:r>
              <a:rPr lang="pl-PL" sz="1100" b="1" dirty="0">
                <a:solidFill>
                  <a:schemeClr val="bg1"/>
                </a:solidFill>
              </a:rPr>
              <a:t>Beata </a:t>
            </a:r>
            <a:r>
              <a:rPr lang="pl-PL" sz="1100" b="1" dirty="0" err="1">
                <a:solidFill>
                  <a:schemeClr val="bg1"/>
                </a:solidFill>
              </a:rPr>
              <a:t>Swarcewicz</a:t>
            </a:r>
            <a:r>
              <a:rPr lang="pl-PL" sz="1100" dirty="0">
                <a:solidFill>
                  <a:schemeClr val="bg1"/>
                </a:solidFill>
              </a:rPr>
              <a:t>  – </a:t>
            </a:r>
            <a:r>
              <a:rPr lang="pl-PL" sz="1100" dirty="0" err="1">
                <a:solidFill>
                  <a:schemeClr val="bg1"/>
                </a:solidFill>
              </a:rPr>
              <a:t>Veolia</a:t>
            </a:r>
            <a:r>
              <a:rPr lang="pl-PL" sz="1100" dirty="0">
                <a:solidFill>
                  <a:schemeClr val="bg1"/>
                </a:solidFill>
              </a:rPr>
              <a:t> Energia Poznań S.A.</a:t>
            </a:r>
          </a:p>
          <a:p>
            <a:pPr>
              <a:buFontTx/>
              <a:buChar char="-"/>
            </a:pPr>
            <a:endParaRPr lang="pl-PL" sz="1100" dirty="0"/>
          </a:p>
          <a:p>
            <a:pPr>
              <a:buFontTx/>
              <a:buChar char="-"/>
            </a:pPr>
            <a:endParaRPr lang="pl-PL" sz="1100" dirty="0"/>
          </a:p>
          <a:p>
            <a:pPr marL="171450" indent="-171450">
              <a:buFontTx/>
              <a:buChar char="-"/>
            </a:pPr>
            <a:endParaRPr lang="pl-PL" sz="1100" dirty="0"/>
          </a:p>
          <a:p>
            <a:endParaRPr lang="pl-PL" sz="1100" dirty="0"/>
          </a:p>
        </p:txBody>
      </p:sp>
      <p:sp>
        <p:nvSpPr>
          <p:cNvPr id="11" name="Prostokąt 10"/>
          <p:cNvSpPr/>
          <p:nvPr/>
        </p:nvSpPr>
        <p:spPr>
          <a:xfrm>
            <a:off x="3104022" y="4117956"/>
            <a:ext cx="2370275" cy="23785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pl-PL" sz="1000" dirty="0"/>
              <a:t>– </a:t>
            </a:r>
            <a:r>
              <a:rPr lang="pl-PL" sz="1000" b="1" dirty="0"/>
              <a:t>Marcin Antkowiak </a:t>
            </a:r>
            <a:r>
              <a:rPr lang="pl-PL" sz="1000" dirty="0"/>
              <a:t>– Veolia Energia Poznań S.A.</a:t>
            </a:r>
          </a:p>
          <a:p>
            <a:r>
              <a:rPr lang="pl-PL" sz="1000" dirty="0"/>
              <a:t>– </a:t>
            </a:r>
            <a:r>
              <a:rPr lang="pl-PL" sz="1000" b="1" dirty="0"/>
              <a:t>Izabela Skórczewska </a:t>
            </a:r>
            <a:r>
              <a:rPr lang="pl-PL" sz="1000" dirty="0"/>
              <a:t>– Wydział Gospodarki Komunalnej UMP</a:t>
            </a:r>
          </a:p>
          <a:p>
            <a:r>
              <a:rPr lang="pl-PL" sz="1000" dirty="0"/>
              <a:t>– </a:t>
            </a:r>
            <a:r>
              <a:rPr lang="pl-PL" sz="1000" b="1" dirty="0"/>
              <a:t>Michał Łakomski </a:t>
            </a:r>
            <a:r>
              <a:rPr lang="pl-PL" sz="1000" dirty="0"/>
              <a:t>– Biuro Cyfryzacji </a:t>
            </a:r>
          </a:p>
          <a:p>
            <a:r>
              <a:rPr lang="pl-PL" sz="1000" dirty="0"/>
              <a:t>i </a:t>
            </a:r>
            <a:r>
              <a:rPr lang="pl-PL" sz="1000" dirty="0" err="1"/>
              <a:t>Cyberbezpieczeństwa</a:t>
            </a:r>
            <a:r>
              <a:rPr lang="pl-PL" sz="1000" dirty="0"/>
              <a:t> UMP</a:t>
            </a:r>
          </a:p>
          <a:p>
            <a:r>
              <a:rPr lang="pl-PL" sz="1000" dirty="0"/>
              <a:t>– </a:t>
            </a:r>
            <a:r>
              <a:rPr lang="pl-PL" sz="1000" b="1" dirty="0"/>
              <a:t>Monika Mączka </a:t>
            </a:r>
            <a:r>
              <a:rPr lang="pl-PL" sz="1000" dirty="0"/>
              <a:t>– Wydział Oświaty UMP</a:t>
            </a:r>
          </a:p>
          <a:p>
            <a:r>
              <a:rPr lang="pl-PL" sz="1000" dirty="0"/>
              <a:t>– </a:t>
            </a:r>
            <a:r>
              <a:rPr lang="pl-PL" sz="1000" b="1" dirty="0"/>
              <a:t>Paweł </a:t>
            </a:r>
            <a:r>
              <a:rPr lang="pl-PL" sz="1000" b="1" dirty="0" err="1"/>
              <a:t>Tyrpin</a:t>
            </a:r>
            <a:r>
              <a:rPr lang="pl-PL" sz="1000" b="1" dirty="0"/>
              <a:t> </a:t>
            </a:r>
            <a:r>
              <a:rPr lang="pl-PL" sz="1000" dirty="0"/>
              <a:t>– Zarząd Komunalnych Zasobów Lokalowych Sp. z o.o.</a:t>
            </a:r>
          </a:p>
          <a:p>
            <a:r>
              <a:rPr lang="pl-PL" sz="1000" dirty="0"/>
              <a:t>– </a:t>
            </a:r>
            <a:r>
              <a:rPr lang="pl-PL" sz="1000" b="1" dirty="0"/>
              <a:t>Marcin </a:t>
            </a:r>
            <a:r>
              <a:rPr lang="pl-PL" sz="1000" b="1" dirty="0" err="1"/>
              <a:t>Woźniczak</a:t>
            </a:r>
            <a:r>
              <a:rPr lang="pl-PL" sz="1000" b="1" dirty="0"/>
              <a:t> </a:t>
            </a:r>
            <a:r>
              <a:rPr lang="pl-PL" sz="1000" dirty="0"/>
              <a:t>– Biuro Koordynacji Projektów i Rewitalizacji Miasta UMP</a:t>
            </a:r>
          </a:p>
          <a:p>
            <a:r>
              <a:rPr lang="pl-PL" sz="1000" dirty="0"/>
              <a:t>– </a:t>
            </a:r>
            <a:r>
              <a:rPr lang="pl-PL" sz="1000" b="1" dirty="0"/>
              <a:t>Łukasz Prymas </a:t>
            </a:r>
            <a:r>
              <a:rPr lang="pl-PL" sz="1000" dirty="0"/>
              <a:t>– Wydział Obsługi </a:t>
            </a:r>
            <a:r>
              <a:rPr lang="pl-PL" sz="1000" dirty="0">
                <a:solidFill>
                  <a:schemeClr val="bg1"/>
                </a:solidFill>
              </a:rPr>
              <a:t>Urzędu UMP</a:t>
            </a:r>
          </a:p>
          <a:p>
            <a:r>
              <a:rPr lang="pl-PL" sz="1000" dirty="0"/>
              <a:t>–</a:t>
            </a:r>
            <a:r>
              <a:rPr lang="pl-PL" sz="1000" dirty="0">
                <a:solidFill>
                  <a:schemeClr val="bg1"/>
                </a:solidFill>
              </a:rPr>
              <a:t> </a:t>
            </a:r>
            <a:r>
              <a:rPr lang="pl-PL" sz="1000" b="1" dirty="0">
                <a:solidFill>
                  <a:schemeClr val="bg1"/>
                </a:solidFill>
              </a:rPr>
              <a:t>Krzysztof Bartkowiak – Wydział Oświaty UMP</a:t>
            </a:r>
          </a:p>
          <a:p>
            <a:pPr marL="171450" indent="-171450">
              <a:buFontTx/>
              <a:buChar char="-"/>
            </a:pPr>
            <a:endParaRPr lang="pl-PL" sz="1050" dirty="0"/>
          </a:p>
        </p:txBody>
      </p:sp>
      <p:sp>
        <p:nvSpPr>
          <p:cNvPr id="12" name="Prostokąt 11"/>
          <p:cNvSpPr/>
          <p:nvPr/>
        </p:nvSpPr>
        <p:spPr>
          <a:xfrm>
            <a:off x="490860" y="4118719"/>
            <a:ext cx="2104654" cy="23777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pl-PL" sz="1000" dirty="0"/>
              <a:t>–</a:t>
            </a:r>
            <a:r>
              <a:rPr lang="pl-PL" sz="1000" b="1" dirty="0"/>
              <a:t> Łukasz Musieliński</a:t>
            </a:r>
            <a:r>
              <a:rPr lang="pl-PL" sz="1000" dirty="0"/>
              <a:t> – Wydział Gospodarki Komunalnej UMP</a:t>
            </a:r>
          </a:p>
          <a:p>
            <a:r>
              <a:rPr lang="pl-PL" sz="1000" dirty="0"/>
              <a:t>– </a:t>
            </a:r>
            <a:r>
              <a:rPr lang="pl-PL" sz="1000" b="1" dirty="0"/>
              <a:t>Zuzanna Lewandowska </a:t>
            </a:r>
            <a:r>
              <a:rPr lang="pl-PL" sz="1000" dirty="0"/>
              <a:t>– Veolia Energy </a:t>
            </a:r>
            <a:r>
              <a:rPr lang="pl-PL" sz="1000" dirty="0" err="1"/>
              <a:t>Contracting</a:t>
            </a:r>
            <a:r>
              <a:rPr lang="pl-PL" sz="1000" dirty="0"/>
              <a:t>  Poland Sp. z o.o.</a:t>
            </a:r>
          </a:p>
          <a:p>
            <a:r>
              <a:rPr lang="pl-PL" sz="1000" dirty="0"/>
              <a:t>– </a:t>
            </a:r>
            <a:r>
              <a:rPr lang="pl-PL" sz="1000" b="1" dirty="0"/>
              <a:t>Paweł  Kosiński </a:t>
            </a:r>
            <a:r>
              <a:rPr lang="pl-PL" sz="1000" dirty="0"/>
              <a:t>– </a:t>
            </a:r>
            <a:r>
              <a:rPr lang="pl-PL" sz="1000" dirty="0" err="1"/>
              <a:t>Aquanet</a:t>
            </a:r>
            <a:r>
              <a:rPr lang="pl-PL" sz="1000" dirty="0"/>
              <a:t> S.A.</a:t>
            </a:r>
          </a:p>
          <a:p>
            <a:r>
              <a:rPr lang="pl-PL" sz="1000" dirty="0"/>
              <a:t>– </a:t>
            </a:r>
            <a:r>
              <a:rPr lang="pl-PL" sz="1000" b="1" dirty="0">
                <a:solidFill>
                  <a:schemeClr val="bg1"/>
                </a:solidFill>
              </a:rPr>
              <a:t>Anna Graczyk </a:t>
            </a:r>
            <a:r>
              <a:rPr lang="pl-PL" sz="1000" dirty="0">
                <a:solidFill>
                  <a:schemeClr val="bg1"/>
                </a:solidFill>
              </a:rPr>
              <a:t>– </a:t>
            </a:r>
            <a:r>
              <a:rPr lang="pl-PL" sz="1000" dirty="0" err="1">
                <a:solidFill>
                  <a:schemeClr val="bg1"/>
                </a:solidFill>
              </a:rPr>
              <a:t>Aquanetc</a:t>
            </a:r>
            <a:r>
              <a:rPr lang="pl-PL" sz="1000" dirty="0">
                <a:solidFill>
                  <a:schemeClr val="bg1"/>
                </a:solidFill>
              </a:rPr>
              <a:t> S.A.</a:t>
            </a:r>
          </a:p>
          <a:p>
            <a:r>
              <a:rPr lang="pl-PL" sz="1000" dirty="0">
                <a:solidFill>
                  <a:schemeClr val="bg1"/>
                </a:solidFill>
              </a:rPr>
              <a:t>– </a:t>
            </a:r>
            <a:r>
              <a:rPr lang="pl-PL" sz="1000" b="1" dirty="0">
                <a:solidFill>
                  <a:schemeClr val="bg1"/>
                </a:solidFill>
              </a:rPr>
              <a:t>Alicja Nowak </a:t>
            </a:r>
            <a:r>
              <a:rPr lang="pl-PL" sz="1000" dirty="0">
                <a:solidFill>
                  <a:schemeClr val="bg1"/>
                </a:solidFill>
              </a:rPr>
              <a:t>– Wydział Klimatu i Środowiska UMP</a:t>
            </a:r>
          </a:p>
          <a:p>
            <a:r>
              <a:rPr lang="pl-PL" sz="1000" dirty="0"/>
              <a:t>– </a:t>
            </a:r>
            <a:r>
              <a:rPr lang="pl-PL" sz="1000" b="1" dirty="0"/>
              <a:t>Marcin Piernikowski </a:t>
            </a:r>
            <a:r>
              <a:rPr lang="pl-PL" sz="1000" dirty="0"/>
              <a:t>– Miejska Pracownia Urbanistyczna</a:t>
            </a:r>
          </a:p>
          <a:p>
            <a:pPr marL="171450" indent="-171450">
              <a:buFontTx/>
              <a:buChar char="-"/>
            </a:pPr>
            <a:endParaRPr lang="pl-PL" sz="1050" dirty="0"/>
          </a:p>
        </p:txBody>
      </p:sp>
      <p:sp>
        <p:nvSpPr>
          <p:cNvPr id="13" name="Prostokąt 12"/>
          <p:cNvSpPr/>
          <p:nvPr/>
        </p:nvSpPr>
        <p:spPr>
          <a:xfrm>
            <a:off x="9259986" y="3320046"/>
            <a:ext cx="2280107" cy="7322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pl-PL" sz="1200" dirty="0"/>
              <a:t>Lider Grupy roboczej –</a:t>
            </a:r>
            <a:r>
              <a:rPr lang="pl-PL" sz="1200" dirty="0">
                <a:solidFill>
                  <a:srgbClr val="FFFFFF"/>
                </a:solidFill>
              </a:rPr>
              <a:t> </a:t>
            </a:r>
            <a:r>
              <a:rPr lang="pl-PL" sz="1200" b="1" dirty="0">
                <a:solidFill>
                  <a:srgbClr val="FFFFFF"/>
                </a:solidFill>
              </a:rPr>
              <a:t>Olga </a:t>
            </a:r>
            <a:r>
              <a:rPr lang="pl-PL" sz="1200" b="1" dirty="0" err="1">
                <a:solidFill>
                  <a:srgbClr val="FFFFFF"/>
                </a:solidFill>
              </a:rPr>
              <a:t>Dzieciątkowska</a:t>
            </a:r>
            <a:r>
              <a:rPr lang="pl-PL" sz="1200" dirty="0">
                <a:solidFill>
                  <a:srgbClr val="FFFFFF"/>
                </a:solidFill>
              </a:rPr>
              <a:t> </a:t>
            </a:r>
            <a:r>
              <a:rPr lang="pl-PL" sz="1200" dirty="0"/>
              <a:t>–</a:t>
            </a:r>
            <a:r>
              <a:rPr lang="pl-PL" sz="1200" dirty="0">
                <a:solidFill>
                  <a:srgbClr val="FFFFFF"/>
                </a:solidFill>
              </a:rPr>
              <a:t> Biuro Cyfryzacji </a:t>
            </a:r>
          </a:p>
          <a:p>
            <a:pPr lvl="0" algn="ctr"/>
            <a:r>
              <a:rPr lang="pl-PL" sz="1200" dirty="0">
                <a:solidFill>
                  <a:srgbClr val="FFFFFF"/>
                </a:solidFill>
              </a:rPr>
              <a:t>i </a:t>
            </a:r>
            <a:r>
              <a:rPr lang="pl-PL" sz="1200" dirty="0" err="1">
                <a:solidFill>
                  <a:srgbClr val="FFFFFF"/>
                </a:solidFill>
              </a:rPr>
              <a:t>Cyberbezpieczeństwa</a:t>
            </a:r>
            <a:r>
              <a:rPr lang="pl-PL" sz="1200" dirty="0">
                <a:solidFill>
                  <a:srgbClr val="FFFFFF"/>
                </a:solidFill>
              </a:rPr>
              <a:t> UMP</a:t>
            </a:r>
          </a:p>
        </p:txBody>
      </p:sp>
      <p:sp>
        <p:nvSpPr>
          <p:cNvPr id="14" name="Prostokąt 13"/>
          <p:cNvSpPr/>
          <p:nvPr/>
        </p:nvSpPr>
        <p:spPr>
          <a:xfrm>
            <a:off x="6384032" y="3319001"/>
            <a:ext cx="2448272" cy="7322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200" dirty="0"/>
              <a:t>Lider Grupy roboczej – </a:t>
            </a:r>
            <a:r>
              <a:rPr lang="pl-PL" sz="1200" b="1" dirty="0"/>
              <a:t>Monika </a:t>
            </a:r>
            <a:r>
              <a:rPr lang="pl-PL" sz="1200" b="1" dirty="0" err="1"/>
              <a:t>Ryźlak</a:t>
            </a:r>
            <a:r>
              <a:rPr lang="pl-PL" sz="1200" dirty="0"/>
              <a:t> – Biuro Koordynacji Projektów i Rewitalizacji Miasta UMP</a:t>
            </a:r>
          </a:p>
        </p:txBody>
      </p:sp>
      <p:sp>
        <p:nvSpPr>
          <p:cNvPr id="15" name="Prostokąt 14"/>
          <p:cNvSpPr/>
          <p:nvPr/>
        </p:nvSpPr>
        <p:spPr>
          <a:xfrm>
            <a:off x="3104022" y="3319001"/>
            <a:ext cx="2370274" cy="7322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pl-PL" sz="1200" dirty="0"/>
              <a:t>Lider Grupy roboczej – </a:t>
            </a:r>
            <a:r>
              <a:rPr lang="pl-PL" sz="1200" b="1" dirty="0"/>
              <a:t>Marek </a:t>
            </a:r>
            <a:r>
              <a:rPr lang="pl-PL" sz="1200" b="1" dirty="0" err="1"/>
              <a:t>Włoszyński</a:t>
            </a:r>
            <a:r>
              <a:rPr lang="pl-PL" sz="1200" dirty="0"/>
              <a:t> – Veolia Energy </a:t>
            </a:r>
            <a:r>
              <a:rPr lang="pl-PL" sz="1200" dirty="0" err="1"/>
              <a:t>Contracting</a:t>
            </a:r>
            <a:r>
              <a:rPr lang="pl-PL" sz="1200" dirty="0"/>
              <a:t> Poland Sp. z o.o.</a:t>
            </a:r>
          </a:p>
        </p:txBody>
      </p:sp>
      <p:sp>
        <p:nvSpPr>
          <p:cNvPr id="16" name="Prostokąt 15"/>
          <p:cNvSpPr/>
          <p:nvPr/>
        </p:nvSpPr>
        <p:spPr>
          <a:xfrm>
            <a:off x="487052" y="3319818"/>
            <a:ext cx="2114405" cy="7517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200" dirty="0"/>
              <a:t>Lider Grupy roboczej – </a:t>
            </a:r>
            <a:r>
              <a:rPr lang="pl-PL" sz="1200" b="1" dirty="0"/>
              <a:t>Paweł Kokociński </a:t>
            </a:r>
            <a:r>
              <a:rPr lang="pl-PL" sz="1200" dirty="0"/>
              <a:t>– Veolia Energia Poznań S.A.</a:t>
            </a:r>
          </a:p>
        </p:txBody>
      </p:sp>
      <p:sp>
        <p:nvSpPr>
          <p:cNvPr id="17" name="Prostokąt 16"/>
          <p:cNvSpPr/>
          <p:nvPr/>
        </p:nvSpPr>
        <p:spPr>
          <a:xfrm>
            <a:off x="487052" y="1589698"/>
            <a:ext cx="4265923" cy="3770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pl-PL" sz="1600" dirty="0"/>
              <a:t>Lider Projektu – Olga </a:t>
            </a:r>
            <a:r>
              <a:rPr lang="pl-PL" sz="1600" dirty="0" err="1"/>
              <a:t>Fasiecka</a:t>
            </a:r>
            <a:endParaRPr lang="pl-PL" sz="1600" dirty="0"/>
          </a:p>
        </p:txBody>
      </p:sp>
      <p:sp>
        <p:nvSpPr>
          <p:cNvPr id="18" name="Prostokąt 17"/>
          <p:cNvSpPr/>
          <p:nvPr/>
        </p:nvSpPr>
        <p:spPr>
          <a:xfrm>
            <a:off x="9259986" y="2569628"/>
            <a:ext cx="2261249" cy="6826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pl-PL" sz="1400" dirty="0"/>
              <a:t>Grupa robocza                                ds. komunikacji i edukacji</a:t>
            </a:r>
          </a:p>
        </p:txBody>
      </p:sp>
      <p:sp>
        <p:nvSpPr>
          <p:cNvPr id="19" name="Prostokąt 18"/>
          <p:cNvSpPr/>
          <p:nvPr/>
        </p:nvSpPr>
        <p:spPr>
          <a:xfrm>
            <a:off x="6384032" y="2577911"/>
            <a:ext cx="2448272" cy="6766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pl-PL" sz="1400" dirty="0"/>
              <a:t>Grupa robocza </a:t>
            </a:r>
          </a:p>
          <a:p>
            <a:pPr lvl="0" algn="ctr"/>
            <a:r>
              <a:rPr lang="pl-PL" sz="1400" dirty="0"/>
              <a:t>ds. </a:t>
            </a:r>
            <a:r>
              <a:rPr lang="pl-PL" sz="1400" dirty="0">
                <a:solidFill>
                  <a:schemeClr val="bg1"/>
                </a:solidFill>
              </a:rPr>
              <a:t>organizacyjno-formalnych</a:t>
            </a:r>
          </a:p>
        </p:txBody>
      </p:sp>
      <p:sp>
        <p:nvSpPr>
          <p:cNvPr id="20" name="Prostokąt 19"/>
          <p:cNvSpPr/>
          <p:nvPr/>
        </p:nvSpPr>
        <p:spPr>
          <a:xfrm>
            <a:off x="3104022" y="2575608"/>
            <a:ext cx="2370274" cy="6766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pl-PL" sz="1400" dirty="0"/>
              <a:t>Grupa robocza </a:t>
            </a:r>
          </a:p>
          <a:p>
            <a:pPr lvl="0" algn="ctr"/>
            <a:r>
              <a:rPr lang="pl-PL" sz="1400" dirty="0"/>
              <a:t>ds. efektywności energetycznej obiektów</a:t>
            </a:r>
          </a:p>
        </p:txBody>
      </p:sp>
      <p:sp>
        <p:nvSpPr>
          <p:cNvPr id="21" name="Prostokąt 20"/>
          <p:cNvSpPr/>
          <p:nvPr/>
        </p:nvSpPr>
        <p:spPr>
          <a:xfrm>
            <a:off x="487052" y="2575608"/>
            <a:ext cx="2108462" cy="6766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pl-PL" sz="1400" dirty="0"/>
              <a:t>Grupa robocza </a:t>
            </a:r>
          </a:p>
          <a:p>
            <a:pPr lvl="0" algn="ctr"/>
            <a:r>
              <a:rPr lang="pl-PL" sz="1400" dirty="0"/>
              <a:t>ds. transformacji energetycznej miasta</a:t>
            </a:r>
          </a:p>
        </p:txBody>
      </p:sp>
      <p:sp>
        <p:nvSpPr>
          <p:cNvPr id="22" name="Prostokąt 21"/>
          <p:cNvSpPr/>
          <p:nvPr/>
        </p:nvSpPr>
        <p:spPr>
          <a:xfrm>
            <a:off x="10239375" y="206403"/>
            <a:ext cx="1185216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 MIASTO</a:t>
            </a:r>
          </a:p>
        </p:txBody>
      </p:sp>
      <p:sp>
        <p:nvSpPr>
          <p:cNvPr id="23" name="Prostokąt 22"/>
          <p:cNvSpPr/>
          <p:nvPr/>
        </p:nvSpPr>
        <p:spPr>
          <a:xfrm>
            <a:off x="9259987" y="4123819"/>
            <a:ext cx="2280106" cy="22313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46800" rtlCol="0" anchor="t" anchorCtr="0"/>
          <a:lstStyle/>
          <a:p>
            <a:pPr lvl="0"/>
            <a:r>
              <a:rPr lang="pl-PL" sz="1000" dirty="0"/>
              <a:t>– </a:t>
            </a:r>
            <a:r>
              <a:rPr lang="pl-PL" sz="1000" b="1" dirty="0">
                <a:solidFill>
                  <a:srgbClr val="FFFFFF"/>
                </a:solidFill>
              </a:rPr>
              <a:t>Agnieszka Wójcik </a:t>
            </a:r>
            <a:r>
              <a:rPr lang="pl-PL" sz="1000" dirty="0"/>
              <a:t>– </a:t>
            </a:r>
            <a:r>
              <a:rPr lang="pl-PL" sz="1000" dirty="0">
                <a:solidFill>
                  <a:srgbClr val="FFFFFF"/>
                </a:solidFill>
              </a:rPr>
              <a:t>Wydział </a:t>
            </a:r>
            <a:r>
              <a:rPr lang="pl-PL" sz="1000" dirty="0"/>
              <a:t>Klimatu i </a:t>
            </a:r>
            <a:r>
              <a:rPr lang="pl-PL" sz="1000" dirty="0">
                <a:solidFill>
                  <a:schemeClr val="bg1"/>
                </a:solidFill>
              </a:rPr>
              <a:t>Środowiska UMP</a:t>
            </a:r>
          </a:p>
          <a:p>
            <a:pPr lvl="0"/>
            <a:r>
              <a:rPr lang="pl-PL" sz="1000" dirty="0">
                <a:solidFill>
                  <a:schemeClr val="bg1"/>
                </a:solidFill>
              </a:rPr>
              <a:t>– </a:t>
            </a:r>
            <a:r>
              <a:rPr lang="pl-PL" sz="1000" b="1" dirty="0">
                <a:solidFill>
                  <a:schemeClr val="bg1"/>
                </a:solidFill>
              </a:rPr>
              <a:t>Aleksandra Jeżowska </a:t>
            </a:r>
            <a:r>
              <a:rPr lang="pl-PL" sz="1000" dirty="0">
                <a:solidFill>
                  <a:schemeClr val="bg1"/>
                </a:solidFill>
              </a:rPr>
              <a:t>– Veolia  Energia Poznań S.A.</a:t>
            </a:r>
          </a:p>
          <a:p>
            <a:pPr lvl="0"/>
            <a:r>
              <a:rPr lang="pl-PL" sz="1000" dirty="0"/>
              <a:t>– </a:t>
            </a:r>
            <a:r>
              <a:rPr lang="pl-PL" sz="1000" b="1" dirty="0">
                <a:solidFill>
                  <a:srgbClr val="FFFFFF"/>
                </a:solidFill>
              </a:rPr>
              <a:t>Maria Czechowska </a:t>
            </a:r>
            <a:r>
              <a:rPr lang="pl-PL" sz="1000" dirty="0">
                <a:solidFill>
                  <a:srgbClr val="FFFFFF"/>
                </a:solidFill>
              </a:rPr>
              <a:t>– Wydział Gospodarki Komunalnej UMP</a:t>
            </a:r>
          </a:p>
          <a:p>
            <a:r>
              <a:rPr lang="pl-PL" sz="1000" dirty="0"/>
              <a:t>– </a:t>
            </a:r>
            <a:r>
              <a:rPr lang="pl-PL" sz="1000" b="1" dirty="0">
                <a:solidFill>
                  <a:schemeClr val="bg1"/>
                </a:solidFill>
              </a:rPr>
              <a:t>Jędrzej Górski </a:t>
            </a:r>
            <a:r>
              <a:rPr lang="pl-PL" sz="1000" dirty="0">
                <a:solidFill>
                  <a:srgbClr val="FFFFFF"/>
                </a:solidFill>
              </a:rPr>
              <a:t>– Zarząd Komunalnych Zasobów Lokalowych  Sp. z o.o.</a:t>
            </a:r>
          </a:p>
          <a:p>
            <a:pPr marL="171450" lvl="0" indent="-171450">
              <a:buFontTx/>
              <a:buChar char="-"/>
            </a:pPr>
            <a:endParaRPr lang="pl-PL" sz="1100" dirty="0">
              <a:solidFill>
                <a:srgbClr val="FFFFFF"/>
              </a:solidFill>
            </a:endParaRPr>
          </a:p>
        </p:txBody>
      </p:sp>
      <p:cxnSp>
        <p:nvCxnSpPr>
          <p:cNvPr id="29" name="Łącznik prosty 28"/>
          <p:cNvCxnSpPr/>
          <p:nvPr/>
        </p:nvCxnSpPr>
        <p:spPr>
          <a:xfrm flipH="1">
            <a:off x="191344" y="2492896"/>
            <a:ext cx="5942" cy="4252127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41" name="Łącznik prosty 40"/>
          <p:cNvCxnSpPr/>
          <p:nvPr/>
        </p:nvCxnSpPr>
        <p:spPr>
          <a:xfrm flipH="1">
            <a:off x="191345" y="2498072"/>
            <a:ext cx="11665295" cy="14234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49" name="Łącznik prosty 48"/>
          <p:cNvCxnSpPr/>
          <p:nvPr/>
        </p:nvCxnSpPr>
        <p:spPr>
          <a:xfrm>
            <a:off x="191344" y="6745023"/>
            <a:ext cx="11619656" cy="0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51" name="Łącznik prosty 50"/>
          <p:cNvCxnSpPr/>
          <p:nvPr/>
        </p:nvCxnSpPr>
        <p:spPr>
          <a:xfrm flipH="1">
            <a:off x="11811001" y="2492896"/>
            <a:ext cx="45639" cy="4252127"/>
          </a:xfrm>
          <a:prstGeom prst="line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56" name="pole tekstowe 55"/>
          <p:cNvSpPr txBox="1"/>
          <p:nvPr/>
        </p:nvSpPr>
        <p:spPr>
          <a:xfrm>
            <a:off x="2790826" y="46663"/>
            <a:ext cx="51155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l-PL" sz="2000" b="1" dirty="0">
                <a:solidFill>
                  <a:schemeClr val="accent1"/>
                </a:solidFill>
              </a:rPr>
              <a:t>STRUKTURA PROJEKTU POZNAŃ Z ENERGIĄ </a:t>
            </a:r>
          </a:p>
        </p:txBody>
      </p:sp>
      <p:sp>
        <p:nvSpPr>
          <p:cNvPr id="27" name="Prostokąt 26">
            <a:extLst>
              <a:ext uri="{FF2B5EF4-FFF2-40B4-BE49-F238E27FC236}">
                <a16:creationId xmlns:a16="http://schemas.microsoft.com/office/drawing/2014/main" id="{C665500A-4C15-4C2F-92CA-A37F2FC4C2FA}"/>
              </a:ext>
            </a:extLst>
          </p:cNvPr>
          <p:cNvSpPr/>
          <p:nvPr/>
        </p:nvSpPr>
        <p:spPr>
          <a:xfrm>
            <a:off x="4844255" y="1821769"/>
            <a:ext cx="1995688" cy="6095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  <a:p>
            <a:pPr algn="ctr"/>
            <a:r>
              <a:rPr lang="pl-PL" sz="1400" dirty="0"/>
              <a:t>SEKRETARZ </a:t>
            </a:r>
          </a:p>
          <a:p>
            <a:pPr algn="ctr"/>
            <a:r>
              <a:rPr lang="pl-PL" sz="1400" dirty="0"/>
              <a:t>Patrycja Jamrowska WGK UMP</a:t>
            </a:r>
          </a:p>
          <a:p>
            <a:pPr algn="ct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56156628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1782</TotalTime>
  <Words>365</Words>
  <Application>Microsoft Office PowerPoint</Application>
  <PresentationFormat>Panoramiczny</PresentationFormat>
  <Paragraphs>55</Paragraphs>
  <Slides>1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Motyw pakietu Office</vt:lpstr>
      <vt:lpstr>Prezentacja programu PowerPoint</vt:lpstr>
    </vt:vector>
  </TitlesOfParts>
  <Company>ump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Maria Czechowska</dc:creator>
  <cp:lastModifiedBy>Patrycja Jamrowska</cp:lastModifiedBy>
  <cp:revision>48</cp:revision>
  <cp:lastPrinted>2023-08-04T07:05:35Z</cp:lastPrinted>
  <dcterms:created xsi:type="dcterms:W3CDTF">2022-10-26T09:55:38Z</dcterms:created>
  <dcterms:modified xsi:type="dcterms:W3CDTF">2023-09-04T12:48:07Z</dcterms:modified>
</cp:coreProperties>
</file>