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4A2"/>
    <a:srgbClr val="CC3300"/>
    <a:srgbClr val="333399"/>
    <a:srgbClr val="FF9900"/>
    <a:srgbClr val="CC0099"/>
    <a:srgbClr val="33CCCC"/>
    <a:srgbClr val="CC00CC"/>
    <a:srgbClr val="3333FF"/>
    <a:srgbClr val="00FFFF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6" autoAdjust="0"/>
    <p:restoredTop sz="93625" autoAdjust="0"/>
  </p:normalViewPr>
  <p:slideViewPr>
    <p:cSldViewPr>
      <p:cViewPr varScale="1">
        <p:scale>
          <a:sx n="107" d="100"/>
          <a:sy n="107" d="100"/>
        </p:scale>
        <p:origin x="222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6B32B49E-88D1-412B-B80F-D0698F3B27CF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t" anchorCtr="0" compatLnSpc="1">
            <a:prstTxWarp prst="textNoShape">
              <a:avLst/>
            </a:prstTxWarp>
          </a:bodyPr>
          <a:lstStyle>
            <a:lvl1pPr defTabSz="614284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E519EA4-CD4E-4004-9D15-B799071B54AD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t" anchorCtr="0" compatLnSpc="1">
            <a:prstTxWarp prst="textNoShape">
              <a:avLst/>
            </a:prstTxWarp>
          </a:bodyPr>
          <a:lstStyle>
            <a:lvl1pPr algn="r" defTabSz="614284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A1022A9E-0E6D-49F5-96D8-A3BE5E9782EC}" type="datetimeFigureOut">
              <a:rPr lang="pl-PL"/>
              <a:pPr>
                <a:defRPr/>
              </a:pPr>
              <a:t>18.07.2025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361E9710-49AA-429D-A83F-72A888B337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08" rIns="91421" bIns="45708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0455DFEF-3F06-49CD-9A96-06E30FD4F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15C8F3E-4D55-4F1B-B7AD-09926CAB95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b" anchorCtr="0" compatLnSpc="1">
            <a:prstTxWarp prst="textNoShape">
              <a:avLst/>
            </a:prstTxWarp>
          </a:bodyPr>
          <a:lstStyle>
            <a:lvl1pPr defTabSz="614284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3B17BBB-B640-4199-8563-A401A62068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b" anchorCtr="0" compatLnSpc="1">
            <a:prstTxWarp prst="textNoShape">
              <a:avLst/>
            </a:prstTxWarp>
          </a:bodyPr>
          <a:lstStyle>
            <a:lvl1pPr algn="r" defTabSz="614180" eaLnBrk="1" hangingPunct="1">
              <a:defRPr sz="7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D4298E4-ACFA-4D64-ACEE-037FEB6198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obrazu slajdu 1">
            <a:extLst>
              <a:ext uri="{FF2B5EF4-FFF2-40B4-BE49-F238E27FC236}">
                <a16:creationId xmlns:a16="http://schemas.microsoft.com/office/drawing/2014/main" id="{307078F3-F9EF-49FF-BAE1-0CDCC0BB7B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ymbol zastępczy notatek 2">
            <a:extLst>
              <a:ext uri="{FF2B5EF4-FFF2-40B4-BE49-F238E27FC236}">
                <a16:creationId xmlns:a16="http://schemas.microsoft.com/office/drawing/2014/main" id="{25519B2D-58A6-472C-A03F-D85341F31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dirty="0"/>
          </a:p>
        </p:txBody>
      </p:sp>
      <p:sp>
        <p:nvSpPr>
          <p:cNvPr id="4100" name="Symbol zastępczy numeru slajdu 3">
            <a:extLst>
              <a:ext uri="{FF2B5EF4-FFF2-40B4-BE49-F238E27FC236}">
                <a16:creationId xmlns:a16="http://schemas.microsoft.com/office/drawing/2014/main" id="{5D8B12C1-08D6-40F4-A9A7-20C4BBCEF0B2}"/>
              </a:ext>
            </a:extLst>
          </p:cNvPr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404" tIns="30701" rIns="61404" bIns="30701" anchor="b"/>
          <a:lstStyle>
            <a:lvl1pPr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51269202-C054-45E9-B822-5FF8FCD24438}" type="slidenum">
              <a:rPr lang="pl-PL" altLang="pl-PL" sz="700">
                <a:latin typeface="Calibri" panose="020F0502020204030204" pitchFamily="34" charset="0"/>
              </a:rPr>
              <a:pPr algn="r" eaLnBrk="1" hangingPunct="1"/>
              <a:t>1</a:t>
            </a:fld>
            <a:endParaRPr lang="pl-PL" altLang="pl-PL" sz="7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DEF6E9-764D-41D0-A890-4B35E6C62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1719B-DC04-4B8F-A339-9DB0081E6514}" type="datetimeFigureOut">
              <a:rPr lang="pl-PL"/>
              <a:pPr>
                <a:defRPr/>
              </a:pPr>
              <a:t>18.07.2025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D7BCB3-9E2B-46B4-BCD2-101F95CFA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EEFB0E-AF40-451F-A715-7658F0D0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06ECB-7D1A-4872-B193-36E0D32A4B5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3081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941A1B-11C2-4421-93E8-06A20867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6DECE-C782-49E3-A082-C88D68CE6039}" type="datetimeFigureOut">
              <a:rPr lang="pl-PL"/>
              <a:pPr>
                <a:defRPr/>
              </a:pPr>
              <a:t>18.07.2025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42A714-3C6A-4029-99A3-9ED4F8DFC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1B2DEF8-E881-46A4-8F47-3CA297109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E3D15-392D-4388-A991-46566700A92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3992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55FF62-57B7-4834-95E0-09A8C0C6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A2623-0B86-42E1-B54A-825B6B30D21D}" type="datetimeFigureOut">
              <a:rPr lang="pl-PL"/>
              <a:pPr>
                <a:defRPr/>
              </a:pPr>
              <a:t>18.07.2025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C8F3637-E782-4059-930C-A8708A58B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D47DE7-DD7C-4BD4-9D22-9B2D6AAA8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46541-85D2-4A0D-BFE2-36790C7D57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4276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A5CA80-14BB-420D-80D6-7DCD33A87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F7A4-3730-49E1-9B8E-2739F26DA487}" type="datetimeFigureOut">
              <a:rPr lang="pl-PL"/>
              <a:pPr>
                <a:defRPr/>
              </a:pPr>
              <a:t>18.07.2025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45DCD96-64F3-42F4-B1EB-5CB3C096F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BFE3EE2-A5AB-4075-8F5E-515834F1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7FB94-6C9B-41D1-9928-55FD84CD501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6003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D41502F-B7F2-47E3-A637-2BFE20732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6EE49-78A5-42AE-B866-42DDC0695BB5}" type="datetimeFigureOut">
              <a:rPr lang="pl-PL"/>
              <a:pPr>
                <a:defRPr/>
              </a:pPr>
              <a:t>18.07.2025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71CC493-6763-4FCD-8C42-49E92211D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644B68E-8302-44AB-AF51-7982BEDE2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37F9A-DE26-46DD-B739-439A043B244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4044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2EBB0B70-032A-4250-8154-71D3E9FD3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32902-61C2-4D29-B347-138921DA28D4}" type="datetimeFigureOut">
              <a:rPr lang="pl-PL"/>
              <a:pPr>
                <a:defRPr/>
              </a:pPr>
              <a:t>18.07.2025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3BBD32C7-0133-4974-A835-A757EC69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EDED79B1-D456-4C1A-A1AE-9D50563D9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9FDC0-7A84-4905-940A-16D25329184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2175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A63F3C81-4E72-4626-8F12-6B325777E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E12AE-BCB4-43B5-9E3B-030E1388328A}" type="datetimeFigureOut">
              <a:rPr lang="pl-PL"/>
              <a:pPr>
                <a:defRPr/>
              </a:pPr>
              <a:t>18.07.2025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D1657A4D-1070-473D-BB08-DA25CA8A7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16601834-970A-41E3-8764-E784DFA1D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F8356-8A20-447D-820B-6FED5F9864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344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F43315DE-FBC8-45CE-8629-CA0E302EE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23CA0-29E6-4039-8804-1092A65EB03C}" type="datetimeFigureOut">
              <a:rPr lang="pl-PL"/>
              <a:pPr>
                <a:defRPr/>
              </a:pPr>
              <a:t>18.07.2025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83C07A3F-B495-4EC9-9AFA-F2188DEC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0513F3DA-C6C1-4D90-9B49-868CCFCB7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32478-3F62-46A8-BFEB-76A6C522055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7865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B7E3BE4F-8259-4737-86A4-97D619CB7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58312-BEAA-47C1-A340-BD0E4AEE4BF7}" type="datetimeFigureOut">
              <a:rPr lang="pl-PL"/>
              <a:pPr>
                <a:defRPr/>
              </a:pPr>
              <a:t>18.07.2025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4304FFDE-D5F4-4BB4-8285-A23B436F0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F7C403D3-9AC9-4FFD-9DE8-BAFCFC3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94E4D-B250-4D85-8B91-3424C86ADC1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8150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E21E94F9-9EE1-44CB-A825-15E683F6C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6FAFB-48A6-4D41-990F-5EFB12009F27}" type="datetimeFigureOut">
              <a:rPr lang="pl-PL"/>
              <a:pPr>
                <a:defRPr/>
              </a:pPr>
              <a:t>18.07.2025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136B708B-37C9-430A-BA55-568DAE1D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4656F877-39D6-43FB-BA34-94EEAB9E0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18CC0-8CFB-41AE-ABDC-F343CCF584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6503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D863E81F-27DA-4709-B579-ACA0DA702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661DC-F125-429A-AE0A-0C8B74E90EF6}" type="datetimeFigureOut">
              <a:rPr lang="pl-PL"/>
              <a:pPr>
                <a:defRPr/>
              </a:pPr>
              <a:t>18.07.2025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5027590A-B96D-4F5B-9D1F-6439FD302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CA0A3BDB-F8B1-4355-8C8B-D1E32704B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EC901-CC16-4276-99F3-2ED62242666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3539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2265CDD0-9E0A-40DB-A2B8-9E85DE4A38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BD871754-72B4-4CBD-AEC1-623FD16B82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DB02DB-9BFF-424E-A1CF-1CE5049EE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B99EA4-B192-4FB8-BF41-6820B75CF872}" type="datetimeFigureOut">
              <a:rPr lang="pl-PL"/>
              <a:pPr>
                <a:defRPr/>
              </a:pPr>
              <a:t>18.07.2025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D26DC36-E52F-4DCE-AD33-771DB0064E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74D935-D15D-4A3C-8B2C-C4488EAAF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2FAF7AE-BB62-425E-88AB-E28C7C0485A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9" name="Łącznik prosty 228">
            <a:extLst>
              <a:ext uri="{FF2B5EF4-FFF2-40B4-BE49-F238E27FC236}">
                <a16:creationId xmlns:a16="http://schemas.microsoft.com/office/drawing/2014/main" id="{6B367667-EC16-4343-BBB3-6BFA0C835333}"/>
              </a:ext>
            </a:extLst>
          </p:cNvPr>
          <p:cNvCxnSpPr/>
          <p:nvPr/>
        </p:nvCxnSpPr>
        <p:spPr>
          <a:xfrm rot="5100000">
            <a:off x="8362156" y="1420921"/>
            <a:ext cx="66675" cy="4762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Łącznik prosty 223">
            <a:extLst>
              <a:ext uri="{FF2B5EF4-FFF2-40B4-BE49-F238E27FC236}">
                <a16:creationId xmlns:a16="http://schemas.microsoft.com/office/drawing/2014/main" id="{769D6782-98A6-4504-852E-5A2D693CF99E}"/>
              </a:ext>
            </a:extLst>
          </p:cNvPr>
          <p:cNvCxnSpPr/>
          <p:nvPr/>
        </p:nvCxnSpPr>
        <p:spPr>
          <a:xfrm rot="5340000">
            <a:off x="7021112" y="1423302"/>
            <a:ext cx="61912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Łącznik prosty 204">
            <a:extLst>
              <a:ext uri="{FF2B5EF4-FFF2-40B4-BE49-F238E27FC236}">
                <a16:creationId xmlns:a16="http://schemas.microsoft.com/office/drawing/2014/main" id="{6360F66F-0062-44D9-82D3-BDE89FF6D7F8}"/>
              </a:ext>
            </a:extLst>
          </p:cNvPr>
          <p:cNvCxnSpPr/>
          <p:nvPr/>
        </p:nvCxnSpPr>
        <p:spPr>
          <a:xfrm rot="16320000" flipH="1">
            <a:off x="8428925" y="1174571"/>
            <a:ext cx="71438" cy="3175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Łącznik prosty 198">
            <a:extLst>
              <a:ext uri="{FF2B5EF4-FFF2-40B4-BE49-F238E27FC236}">
                <a16:creationId xmlns:a16="http://schemas.microsoft.com/office/drawing/2014/main" id="{2CDC8F9C-D06D-4B37-8421-4F43577CC3AD}"/>
              </a:ext>
            </a:extLst>
          </p:cNvPr>
          <p:cNvCxnSpPr>
            <a:cxnSpLocks/>
          </p:cNvCxnSpPr>
          <p:nvPr/>
        </p:nvCxnSpPr>
        <p:spPr>
          <a:xfrm>
            <a:off x="4581117" y="1022461"/>
            <a:ext cx="2" cy="10618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Łącznik prosty 182">
            <a:extLst>
              <a:ext uri="{FF2B5EF4-FFF2-40B4-BE49-F238E27FC236}">
                <a16:creationId xmlns:a16="http://schemas.microsoft.com/office/drawing/2014/main" id="{0F50BE69-935D-4FB6-8488-04E36D54BCA5}"/>
              </a:ext>
            </a:extLst>
          </p:cNvPr>
          <p:cNvCxnSpPr/>
          <p:nvPr/>
        </p:nvCxnSpPr>
        <p:spPr>
          <a:xfrm rot="5400000">
            <a:off x="2473325" y="1422508"/>
            <a:ext cx="71437" cy="1588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y 179">
            <a:extLst>
              <a:ext uri="{FF2B5EF4-FFF2-40B4-BE49-F238E27FC236}">
                <a16:creationId xmlns:a16="http://schemas.microsoft.com/office/drawing/2014/main" id="{E0D4A65D-1B1E-4AC2-8CA4-D9E9557EA027}"/>
              </a:ext>
            </a:extLst>
          </p:cNvPr>
          <p:cNvCxnSpPr>
            <a:cxnSpLocks/>
          </p:cNvCxnSpPr>
          <p:nvPr/>
        </p:nvCxnSpPr>
        <p:spPr>
          <a:xfrm>
            <a:off x="696821" y="1118397"/>
            <a:ext cx="7763611" cy="15126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0" name="Rectangle 5">
            <a:extLst>
              <a:ext uri="{FF2B5EF4-FFF2-40B4-BE49-F238E27FC236}">
                <a16:creationId xmlns:a16="http://schemas.microsoft.com/office/drawing/2014/main" id="{C6BABFA6-8653-46F4-AC81-86120E4D3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69900" y="0"/>
            <a:ext cx="4699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246313EF-CAC5-4F8D-8F64-B2C20294E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3813"/>
            <a:ext cx="9144000" cy="955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 dirty="0">
                <a:latin typeface="Arial" panose="020B0604020202020204" pitchFamily="34" charset="0"/>
              </a:rPr>
              <a:t>SCHEMAT ORGANIZACYJNY MIASTA POZNANIA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1200" b="1" dirty="0">
                <a:latin typeface="Arial" panose="020B0604020202020204" pitchFamily="34" charset="0"/>
              </a:rPr>
              <a:t>opracowany na podstawie</a:t>
            </a:r>
            <a:r>
              <a:rPr lang="pl-PL" altLang="pl-PL" sz="1800" b="1" dirty="0">
                <a:latin typeface="Arial" panose="020B0604020202020204" pitchFamily="34" charset="0"/>
              </a:rPr>
              <a:t> </a:t>
            </a:r>
            <a:r>
              <a:rPr lang="pl-PL" altLang="pl-PL" sz="1200" b="1" dirty="0">
                <a:latin typeface="Arial" panose="020B0604020202020204" pitchFamily="34" charset="0"/>
              </a:rPr>
              <a:t>zarządzenia </a:t>
            </a:r>
            <a:r>
              <a:rPr lang="pl-PL" altLang="pl-PL" sz="1200" b="1">
                <a:latin typeface="Arial" panose="020B0604020202020204" pitchFamily="34" charset="0"/>
              </a:rPr>
              <a:t>Nr </a:t>
            </a:r>
            <a:r>
              <a:rPr lang="pl-PL" altLang="pl-PL" sz="1200" b="1" smtClean="0">
                <a:latin typeface="Arial" panose="020B0604020202020204" pitchFamily="34" charset="0"/>
              </a:rPr>
              <a:t>554/2025/P</a:t>
            </a:r>
            <a:endParaRPr lang="pl-PL" altLang="pl-PL" sz="12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dirty="0">
              <a:latin typeface="Arial" panose="020B0604020202020204" pitchFamily="34" charset="0"/>
            </a:endParaRPr>
          </a:p>
        </p:txBody>
      </p:sp>
      <p:sp>
        <p:nvSpPr>
          <p:cNvPr id="3082" name="Rectangle 18">
            <a:extLst>
              <a:ext uri="{FF2B5EF4-FFF2-40B4-BE49-F238E27FC236}">
                <a16:creationId xmlns:a16="http://schemas.microsoft.com/office/drawing/2014/main" id="{FFD4534B-9C9F-448F-8B62-F54FDC439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4918" y="2039931"/>
            <a:ext cx="936000" cy="288000"/>
          </a:xfrm>
          <a:prstGeom prst="rect">
            <a:avLst/>
          </a:prstGeom>
          <a:solidFill>
            <a:srgbClr val="D88AB1"/>
          </a:solidFill>
          <a:ln w="9525" algn="ctr"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Finansowy   </a:t>
            </a:r>
          </a:p>
        </p:txBody>
      </p:sp>
      <p:sp>
        <p:nvSpPr>
          <p:cNvPr id="3083" name="Rectangle 19">
            <a:extLst>
              <a:ext uri="{FF2B5EF4-FFF2-40B4-BE49-F238E27FC236}">
                <a16:creationId xmlns:a16="http://schemas.microsoft.com/office/drawing/2014/main" id="{A8101409-D6D0-46E8-BA5F-5970CFE5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4918" y="1706250"/>
            <a:ext cx="936000" cy="288000"/>
          </a:xfrm>
          <a:prstGeom prst="rect">
            <a:avLst/>
          </a:prstGeom>
          <a:solidFill>
            <a:srgbClr val="D88AB1"/>
          </a:solidFill>
          <a:ln w="9525"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Budżetu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Kontrolingu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84" name="Rectangle 20">
            <a:extLst>
              <a:ext uri="{FF2B5EF4-FFF2-40B4-BE49-F238E27FC236}">
                <a16:creationId xmlns:a16="http://schemas.microsoft.com/office/drawing/2014/main" id="{490F4B97-0949-45CE-A0D4-E09F3723D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6444" y="1698950"/>
            <a:ext cx="936000" cy="2880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 dirty="0">
                <a:solidFill>
                  <a:srgbClr val="000000"/>
                </a:solidFill>
                <a:latin typeface="Arial" panose="020B0604020202020204" pitchFamily="34" charset="0"/>
              </a:rPr>
              <a:t>Biuro Cyfryzacji </a:t>
            </a:r>
            <a:br>
              <a:rPr lang="pl-PL" altLang="pl-PL" sz="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pl-PL" altLang="pl-PL" sz="500" dirty="0">
                <a:solidFill>
                  <a:srgbClr val="000000"/>
                </a:solidFill>
                <a:latin typeface="Arial" panose="020B0604020202020204" pitchFamily="34" charset="0"/>
              </a:rPr>
              <a:t>i </a:t>
            </a:r>
            <a:r>
              <a:rPr lang="pl-PL" altLang="pl-PL" sz="500" dirty="0" err="1">
                <a:solidFill>
                  <a:srgbClr val="000000"/>
                </a:solidFill>
                <a:latin typeface="Arial" panose="020B0604020202020204" pitchFamily="34" charset="0"/>
              </a:rPr>
              <a:t>Cyberbezpieczeństwa</a:t>
            </a:r>
            <a:endParaRPr lang="pl-PL" altLang="pl-PL" sz="5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85" name="Rectangle 21">
            <a:extLst>
              <a:ext uri="{FF2B5EF4-FFF2-40B4-BE49-F238E27FC236}">
                <a16:creationId xmlns:a16="http://schemas.microsoft.com/office/drawing/2014/main" id="{391DA2A0-D763-4C54-9883-A2F3215CC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9679" y="4357458"/>
            <a:ext cx="936000" cy="2880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Wydział Wspierania </a:t>
            </a:r>
            <a:br>
              <a:rPr lang="pl-PL" altLang="pl-PL" sz="500" dirty="0">
                <a:latin typeface="Arial" panose="020B0604020202020204" pitchFamily="34" charset="0"/>
              </a:rPr>
            </a:br>
            <a:r>
              <a:rPr lang="pl-PL" altLang="pl-PL" sz="500" dirty="0">
                <a:latin typeface="Arial" panose="020B0604020202020204" pitchFamily="34" charset="0"/>
              </a:rPr>
              <a:t>Jednostek Pomocniczych Miasta</a:t>
            </a:r>
          </a:p>
        </p:txBody>
      </p:sp>
      <p:sp>
        <p:nvSpPr>
          <p:cNvPr id="3086" name="Rectangle 22">
            <a:extLst>
              <a:ext uri="{FF2B5EF4-FFF2-40B4-BE49-F238E27FC236}">
                <a16:creationId xmlns:a16="http://schemas.microsoft.com/office/drawing/2014/main" id="{EE2D96E7-11B2-4ECF-838C-C66496053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9679" y="4032753"/>
            <a:ext cx="936000" cy="2880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480" dirty="0">
                <a:latin typeface="Arial" panose="020B0604020202020204" pitchFamily="34" charset="0"/>
              </a:rPr>
              <a:t>Wydział Spraw Obywatelskich i Uprawnień Komunikacyjnych</a:t>
            </a:r>
          </a:p>
        </p:txBody>
      </p:sp>
      <p:sp>
        <p:nvSpPr>
          <p:cNvPr id="3087" name="Rectangle 23">
            <a:extLst>
              <a:ext uri="{FF2B5EF4-FFF2-40B4-BE49-F238E27FC236}">
                <a16:creationId xmlns:a16="http://schemas.microsoft.com/office/drawing/2014/main" id="{14ACE48F-BE1E-498F-B1A0-0A146EA76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6444" y="3048746"/>
            <a:ext cx="936000" cy="2880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Informatyki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88" name="Rectangle 24">
            <a:extLst>
              <a:ext uri="{FF2B5EF4-FFF2-40B4-BE49-F238E27FC236}">
                <a16:creationId xmlns:a16="http://schemas.microsoft.com/office/drawing/2014/main" id="{E8CB0916-22FC-4B0B-B2BE-2ADEEC82D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5794" y="2711041"/>
            <a:ext cx="936000" cy="2880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Urząd Stanu Cywilnego</a:t>
            </a:r>
            <a:endParaRPr lang="pl-PL" altLang="pl-PL" sz="3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90" name="Rectangle 15">
            <a:extLst>
              <a:ext uri="{FF2B5EF4-FFF2-40B4-BE49-F238E27FC236}">
                <a16:creationId xmlns:a16="http://schemas.microsoft.com/office/drawing/2014/main" id="{90D03A46-8510-4530-A262-9F63C65E0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915" y="1212165"/>
            <a:ext cx="1188000" cy="432000"/>
          </a:xfrm>
          <a:prstGeom prst="rect">
            <a:avLst/>
          </a:prstGeom>
          <a:solidFill>
            <a:srgbClr val="CCFFFF"/>
          </a:solidFill>
          <a:ln w="19050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 dirty="0">
                <a:latin typeface="Arial" panose="020B0604020202020204" pitchFamily="34" charset="0"/>
              </a:rPr>
              <a:t>III ZASTĘPCA PREZYDENTA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 dirty="0">
                <a:latin typeface="Arial" panose="020B0604020202020204" pitchFamily="34" charset="0"/>
              </a:rPr>
              <a:t>Mariusz Wiśniewski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" dirty="0">
                <a:latin typeface="Arial" panose="020B0604020202020204" pitchFamily="34" charset="0"/>
              </a:rPr>
              <a:t>ds. oświaty, transportu, komunikacji oraz rozwoju Miasta, turystyki i współpracy międzynarodowej</a:t>
            </a:r>
          </a:p>
        </p:txBody>
      </p:sp>
      <p:sp>
        <p:nvSpPr>
          <p:cNvPr id="3091" name="Rectangle 10">
            <a:extLst>
              <a:ext uri="{FF2B5EF4-FFF2-40B4-BE49-F238E27FC236}">
                <a16:creationId xmlns:a16="http://schemas.microsoft.com/office/drawing/2014/main" id="{12CD2C45-EE4A-4648-8F50-05D95D452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791" y="591475"/>
            <a:ext cx="1188000" cy="432000"/>
          </a:xfrm>
          <a:prstGeom prst="rect">
            <a:avLst/>
          </a:prstGeom>
          <a:solidFill>
            <a:srgbClr val="C7C7ED"/>
          </a:solidFill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18900000" algn="ctr" rotWithShape="0">
              <a:schemeClr val="bg1"/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600" b="1">
                <a:latin typeface="Arial" panose="020B0604020202020204" pitchFamily="34" charset="0"/>
              </a:rPr>
              <a:t>PREZYDENT POZNANIA</a:t>
            </a:r>
            <a:br>
              <a:rPr lang="pl-PL" altLang="pl-PL" sz="600" b="1">
                <a:latin typeface="Arial" panose="020B0604020202020204" pitchFamily="34" charset="0"/>
              </a:rPr>
            </a:br>
            <a:r>
              <a:rPr lang="pl-PL" altLang="pl-PL" sz="600" b="1">
                <a:latin typeface="Arial" panose="020B0604020202020204" pitchFamily="34" charset="0"/>
              </a:rPr>
              <a:t>Jacek Jaśkowiak</a:t>
            </a:r>
            <a:endParaRPr lang="pl-PL" altLang="pl-PL" sz="600">
              <a:latin typeface="Arial" panose="020B0604020202020204" pitchFamily="34" charset="0"/>
            </a:endParaRPr>
          </a:p>
        </p:txBody>
      </p:sp>
      <p:sp>
        <p:nvSpPr>
          <p:cNvPr id="3092" name="Rectangle 12">
            <a:extLst>
              <a:ext uri="{FF2B5EF4-FFF2-40B4-BE49-F238E27FC236}">
                <a16:creationId xmlns:a16="http://schemas.microsoft.com/office/drawing/2014/main" id="{8E843A57-2CAC-4937-ADC7-D1436578A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2543" y="1219372"/>
            <a:ext cx="1188000" cy="432000"/>
          </a:xfrm>
          <a:prstGeom prst="rect">
            <a:avLst/>
          </a:prstGeom>
          <a:solidFill>
            <a:srgbClr val="D88AB1"/>
          </a:solidFill>
          <a:ln w="19050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 dirty="0">
                <a:latin typeface="Arial" panose="020B0604020202020204" pitchFamily="34" charset="0"/>
              </a:rPr>
              <a:t>SKARBNIK MIASTA</a:t>
            </a:r>
            <a:endParaRPr lang="pl-PL" altLang="pl-PL" sz="5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 b="1" dirty="0">
                <a:latin typeface="Arial" panose="020B0604020202020204" pitchFamily="34" charset="0"/>
              </a:rPr>
              <a:t>Piotr Husejko</a:t>
            </a:r>
            <a:r>
              <a:rPr lang="pl-PL" altLang="pl-PL" sz="500" dirty="0">
                <a:latin typeface="Arial" panose="020B0604020202020204" pitchFamily="34" charset="0"/>
              </a:rPr>
              <a:t/>
            </a:r>
            <a:br>
              <a:rPr lang="pl-PL" altLang="pl-PL" sz="500" dirty="0">
                <a:latin typeface="Arial" panose="020B0604020202020204" pitchFamily="34" charset="0"/>
              </a:rPr>
            </a:br>
            <a:endParaRPr lang="pl-PL" altLang="pl-PL" sz="1400" dirty="0">
              <a:latin typeface="Arial" panose="020B0604020202020204" pitchFamily="34" charset="0"/>
            </a:endParaRPr>
          </a:p>
        </p:txBody>
      </p:sp>
      <p:sp>
        <p:nvSpPr>
          <p:cNvPr id="3093" name="Rectangle 28">
            <a:extLst>
              <a:ext uri="{FF2B5EF4-FFF2-40B4-BE49-F238E27FC236}">
                <a16:creationId xmlns:a16="http://schemas.microsoft.com/office/drawing/2014/main" id="{CB129C73-6AD8-4DD9-B928-5E141FF61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43" y="1697932"/>
            <a:ext cx="936000" cy="2880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Kontroli</a:t>
            </a:r>
          </a:p>
        </p:txBody>
      </p:sp>
      <p:sp>
        <p:nvSpPr>
          <p:cNvPr id="3094" name="Rectangle 35">
            <a:extLst>
              <a:ext uri="{FF2B5EF4-FFF2-40B4-BE49-F238E27FC236}">
                <a16:creationId xmlns:a16="http://schemas.microsoft.com/office/drawing/2014/main" id="{1741F969-0F37-4AF2-A057-A06F07047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2976" y="2747036"/>
            <a:ext cx="936000" cy="2880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Gabinet Prezydenta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cxnSp>
        <p:nvCxnSpPr>
          <p:cNvPr id="2" name="Łącznik prosty 182">
            <a:extLst>
              <a:ext uri="{FF2B5EF4-FFF2-40B4-BE49-F238E27FC236}">
                <a16:creationId xmlns:a16="http://schemas.microsoft.com/office/drawing/2014/main" id="{84CFD56A-FB59-49B3-9069-D70C0085C221}"/>
              </a:ext>
            </a:extLst>
          </p:cNvPr>
          <p:cNvCxnSpPr/>
          <p:nvPr/>
        </p:nvCxnSpPr>
        <p:spPr>
          <a:xfrm rot="5400000">
            <a:off x="1729408" y="1422508"/>
            <a:ext cx="71438" cy="1588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6" name="Rectangle 49">
            <a:extLst>
              <a:ext uri="{FF2B5EF4-FFF2-40B4-BE49-F238E27FC236}">
                <a16:creationId xmlns:a16="http://schemas.microsoft.com/office/drawing/2014/main" id="{850551C0-4CE2-4AF6-9EE2-C6C8C2E33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5609" y="1693821"/>
            <a:ext cx="936000" cy="288000"/>
          </a:xfrm>
          <a:prstGeom prst="rect">
            <a:avLst/>
          </a:prstGeom>
          <a:solidFill>
            <a:srgbClr val="FF99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Biuro Obsługi Inwestorów</a:t>
            </a:r>
          </a:p>
        </p:txBody>
      </p:sp>
      <p:sp>
        <p:nvSpPr>
          <p:cNvPr id="3098" name="Rectangle 17">
            <a:extLst>
              <a:ext uri="{FF2B5EF4-FFF2-40B4-BE49-F238E27FC236}">
                <a16:creationId xmlns:a16="http://schemas.microsoft.com/office/drawing/2014/main" id="{362F23C8-0CFF-4258-A713-21718D2F0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1419" y="1220592"/>
            <a:ext cx="1188000" cy="432000"/>
          </a:xfrm>
          <a:prstGeom prst="rect">
            <a:avLst/>
          </a:prstGeom>
          <a:solidFill>
            <a:srgbClr val="ADFFAD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 dirty="0">
                <a:latin typeface="Arial" panose="020B0604020202020204" pitchFamily="34" charset="0"/>
              </a:rPr>
              <a:t>SEKRETARZ MIASTA</a:t>
            </a:r>
          </a:p>
          <a:p>
            <a:pPr algn="ctr"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 b="1" dirty="0">
                <a:latin typeface="Arial" panose="020B0604020202020204" pitchFamily="34" charset="0"/>
              </a:rPr>
              <a:t>Stanisław Tamm</a:t>
            </a:r>
            <a:r>
              <a:rPr lang="pl-PL" altLang="pl-PL" sz="500" dirty="0">
                <a:latin typeface="Arial" panose="020B0604020202020204" pitchFamily="34" charset="0"/>
              </a:rPr>
              <a:t/>
            </a:r>
            <a:br>
              <a:rPr lang="pl-PL" altLang="pl-PL" sz="500" dirty="0">
                <a:latin typeface="Arial" panose="020B0604020202020204" pitchFamily="34" charset="0"/>
              </a:rPr>
            </a:br>
            <a:endParaRPr lang="pl-PL" altLang="pl-PL" sz="1400" dirty="0">
              <a:latin typeface="Arial" panose="020B0604020202020204" pitchFamily="34" charset="0"/>
            </a:endParaRPr>
          </a:p>
        </p:txBody>
      </p:sp>
      <p:sp>
        <p:nvSpPr>
          <p:cNvPr id="3099" name="Rectangle 49">
            <a:extLst>
              <a:ext uri="{FF2B5EF4-FFF2-40B4-BE49-F238E27FC236}">
                <a16:creationId xmlns:a16="http://schemas.microsoft.com/office/drawing/2014/main" id="{1F203D88-A5AD-48FC-A7B7-CF559BB69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828" y="2372585"/>
            <a:ext cx="936000" cy="288000"/>
          </a:xfrm>
          <a:prstGeom prst="rect">
            <a:avLst/>
          </a:prstGeom>
          <a:solidFill>
            <a:srgbClr val="FF99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Gospodarki Nieruchomościami</a:t>
            </a:r>
          </a:p>
        </p:txBody>
      </p:sp>
      <p:sp>
        <p:nvSpPr>
          <p:cNvPr id="3100" name="Rectangle 49">
            <a:extLst>
              <a:ext uri="{FF2B5EF4-FFF2-40B4-BE49-F238E27FC236}">
                <a16:creationId xmlns:a16="http://schemas.microsoft.com/office/drawing/2014/main" id="{E56B8472-30A4-4206-AC2C-6AB090192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5184" y="3060338"/>
            <a:ext cx="936000" cy="288000"/>
          </a:xfrm>
          <a:prstGeom prst="rect">
            <a:avLst/>
          </a:prstGeom>
          <a:solidFill>
            <a:srgbClr val="FF99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Urbanistyki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Architektury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01" name="Rectangle 16">
            <a:extLst>
              <a:ext uri="{FF2B5EF4-FFF2-40B4-BE49-F238E27FC236}">
                <a16:creationId xmlns:a16="http://schemas.microsoft.com/office/drawing/2014/main" id="{302C3275-A6AC-489A-9F63-5AC92AC5C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667" y="1219732"/>
            <a:ext cx="1188000" cy="432000"/>
          </a:xfrm>
          <a:prstGeom prst="rect">
            <a:avLst/>
          </a:prstGeom>
          <a:solidFill>
            <a:srgbClr val="FF99FF"/>
          </a:solidFill>
          <a:ln w="19050">
            <a:solidFill>
              <a:srgbClr val="CC00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 dirty="0">
                <a:latin typeface="Arial" panose="020B0604020202020204" pitchFamily="34" charset="0"/>
              </a:rPr>
              <a:t>IV ZASTĘPCZYNI PREZYDENTA</a:t>
            </a:r>
            <a:br>
              <a:rPr lang="pl-PL" altLang="pl-PL" sz="500" b="1" dirty="0">
                <a:latin typeface="Arial" panose="020B0604020202020204" pitchFamily="34" charset="0"/>
              </a:rPr>
            </a:br>
            <a:r>
              <a:rPr lang="pl-PL" altLang="pl-PL" sz="500" b="1" dirty="0">
                <a:latin typeface="Arial" panose="020B0604020202020204" pitchFamily="34" charset="0"/>
              </a:rPr>
              <a:t>Natalia </a:t>
            </a:r>
            <a:r>
              <a:rPr lang="pl-PL" altLang="pl-PL" sz="500" b="1" dirty="0" err="1">
                <a:latin typeface="Arial" panose="020B0604020202020204" pitchFamily="34" charset="0"/>
              </a:rPr>
              <a:t>Weremczuk</a:t>
            </a:r>
            <a:endParaRPr lang="pl-PL" altLang="pl-PL" sz="5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" dirty="0">
                <a:latin typeface="Arial" panose="020B0604020202020204" pitchFamily="34" charset="0"/>
              </a:rPr>
              <a:t>ds. polityki przestrzennej i gospodarowania nieruchomościami, gospodarki komunalnej  oraz środowiska</a:t>
            </a:r>
          </a:p>
        </p:txBody>
      </p:sp>
      <p:sp>
        <p:nvSpPr>
          <p:cNvPr id="3102" name="Rectangle 32">
            <a:extLst>
              <a:ext uri="{FF2B5EF4-FFF2-40B4-BE49-F238E27FC236}">
                <a16:creationId xmlns:a16="http://schemas.microsoft.com/office/drawing/2014/main" id="{4344F3BD-AE03-4E7C-97C8-535F692CC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4515" y="2396892"/>
            <a:ext cx="936000" cy="2880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Rady Miasta</a:t>
            </a:r>
            <a:endParaRPr lang="pl-PL" altLang="pl-PL" sz="400">
              <a:latin typeface="Arial" panose="020B0604020202020204" pitchFamily="34" charset="0"/>
            </a:endParaRPr>
          </a:p>
        </p:txBody>
      </p:sp>
      <p:sp>
        <p:nvSpPr>
          <p:cNvPr id="3103" name="Rectangle 31">
            <a:extLst>
              <a:ext uri="{FF2B5EF4-FFF2-40B4-BE49-F238E27FC236}">
                <a16:creationId xmlns:a16="http://schemas.microsoft.com/office/drawing/2014/main" id="{9BB81C71-69A3-46EE-9BEB-9A05D5E37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7551" y="2043934"/>
            <a:ext cx="936000" cy="2880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Nadzoru Właścicielskiego</a:t>
            </a:r>
            <a:endParaRPr lang="pl-PL" altLang="pl-PL" sz="1600">
              <a:latin typeface="Arial" panose="020B0604020202020204" pitchFamily="34" charset="0"/>
            </a:endParaRPr>
          </a:p>
        </p:txBody>
      </p:sp>
      <p:sp>
        <p:nvSpPr>
          <p:cNvPr id="3104" name="AutoShape 70">
            <a:extLst>
              <a:ext uri="{FF2B5EF4-FFF2-40B4-BE49-F238E27FC236}">
                <a16:creationId xmlns:a16="http://schemas.microsoft.com/office/drawing/2014/main" id="{25E80C19-F013-4DEE-9A1D-141933D15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4115" y="5678237"/>
            <a:ext cx="936000" cy="288000"/>
          </a:xfrm>
          <a:prstGeom prst="roundRect">
            <a:avLst>
              <a:gd name="adj" fmla="val 50000"/>
            </a:avLst>
          </a:prstGeom>
          <a:solidFill>
            <a:srgbClr val="FF99FF"/>
          </a:solidFill>
          <a:ln w="9525">
            <a:solidFill>
              <a:srgbClr val="CC0099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Powiatowy Inspektor Nadzoru Budowlanego </a:t>
            </a:r>
          </a:p>
        </p:txBody>
      </p:sp>
      <p:grpSp>
        <p:nvGrpSpPr>
          <p:cNvPr id="3105" name="Grupa 6">
            <a:extLst>
              <a:ext uri="{FF2B5EF4-FFF2-40B4-BE49-F238E27FC236}">
                <a16:creationId xmlns:a16="http://schemas.microsoft.com/office/drawing/2014/main" id="{0ED4FCD9-7841-464E-AEA1-493A8B58B174}"/>
              </a:ext>
            </a:extLst>
          </p:cNvPr>
          <p:cNvGrpSpPr>
            <a:grpSpLocks/>
          </p:cNvGrpSpPr>
          <p:nvPr/>
        </p:nvGrpSpPr>
        <p:grpSpPr bwMode="auto">
          <a:xfrm>
            <a:off x="5483015" y="3508284"/>
            <a:ext cx="941919" cy="968097"/>
            <a:chOff x="5095706" y="3852127"/>
            <a:chExt cx="941134" cy="968097"/>
          </a:xfrm>
          <a:solidFill>
            <a:srgbClr val="FF99FF"/>
          </a:solidFill>
        </p:grpSpPr>
        <p:sp>
          <p:nvSpPr>
            <p:cNvPr id="3298" name="AutoShape 54">
              <a:extLst>
                <a:ext uri="{FF2B5EF4-FFF2-40B4-BE49-F238E27FC236}">
                  <a16:creationId xmlns:a16="http://schemas.microsoft.com/office/drawing/2014/main" id="{0923B607-2ED6-4D33-A1C3-1188EC2DB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1619" y="3852127"/>
              <a:ext cx="935221" cy="288000"/>
            </a:xfrm>
            <a:prstGeom prst="roundRect">
              <a:avLst>
                <a:gd name="adj" fmla="val 14583"/>
              </a:avLst>
            </a:prstGeom>
            <a:grpFill/>
            <a:ln w="9525">
              <a:solidFill>
                <a:srgbClr val="CC0099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 dirty="0">
                  <a:latin typeface="Arial" panose="020B0604020202020204" pitchFamily="34" charset="0"/>
                </a:rPr>
                <a:t>Miejska Pracownia Urbanistyczna</a:t>
              </a:r>
            </a:p>
          </p:txBody>
        </p:sp>
        <p:sp>
          <p:nvSpPr>
            <p:cNvPr id="174" name="AutoShape 54">
              <a:extLst>
                <a:ext uri="{FF2B5EF4-FFF2-40B4-BE49-F238E27FC236}">
                  <a16:creationId xmlns:a16="http://schemas.microsoft.com/office/drawing/2014/main" id="{F87FBC4A-F9FE-4381-851D-7E89F324D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8248" y="4191894"/>
              <a:ext cx="935221" cy="288000"/>
            </a:xfrm>
            <a:prstGeom prst="roundRect">
              <a:avLst>
                <a:gd name="adj" fmla="val 14583"/>
              </a:avLst>
            </a:prstGeom>
            <a:grpFill/>
            <a:ln w="9525">
              <a:solidFill>
                <a:srgbClr val="CC0099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pl-PL" sz="450" dirty="0"/>
                <a:t>Zarząd Geodezji i Katastru Miejskiego GEOPOZ</a:t>
              </a:r>
            </a:p>
          </p:txBody>
        </p:sp>
        <p:sp>
          <p:nvSpPr>
            <p:cNvPr id="3300" name="AutoShape 54">
              <a:extLst>
                <a:ext uri="{FF2B5EF4-FFF2-40B4-BE49-F238E27FC236}">
                  <a16:creationId xmlns:a16="http://schemas.microsoft.com/office/drawing/2014/main" id="{E9E07F91-29C4-4ED3-8C66-4DC24928C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5706" y="4532224"/>
              <a:ext cx="935221" cy="288000"/>
            </a:xfrm>
            <a:prstGeom prst="roundRect">
              <a:avLst>
                <a:gd name="adj" fmla="val 14583"/>
              </a:avLst>
            </a:prstGeom>
            <a:grpFill/>
            <a:ln w="9525">
              <a:solidFill>
                <a:srgbClr val="CC0099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 dirty="0">
                  <a:latin typeface="Arial" panose="020B0604020202020204" pitchFamily="34" charset="0"/>
                </a:rPr>
                <a:t>Zarząd Zieleni Miejskiej</a:t>
              </a:r>
            </a:p>
          </p:txBody>
        </p:sp>
      </p:grpSp>
      <p:sp>
        <p:nvSpPr>
          <p:cNvPr id="3106" name="AutoShape 54">
            <a:extLst>
              <a:ext uri="{FF2B5EF4-FFF2-40B4-BE49-F238E27FC236}">
                <a16:creationId xmlns:a16="http://schemas.microsoft.com/office/drawing/2014/main" id="{45715DEE-2A7F-4B00-BEA1-AF392523F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9524" y="4587383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F99FF"/>
          </a:solidFill>
          <a:ln w="9525">
            <a:solidFill>
              <a:srgbClr val="CC0099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Palmiarnia Poznańska</a:t>
            </a:r>
          </a:p>
        </p:txBody>
      </p:sp>
      <p:sp>
        <p:nvSpPr>
          <p:cNvPr id="3107" name="Rectangle 49">
            <a:extLst>
              <a:ext uri="{FF2B5EF4-FFF2-40B4-BE49-F238E27FC236}">
                <a16:creationId xmlns:a16="http://schemas.microsoft.com/office/drawing/2014/main" id="{69F8A184-2E31-4D63-BF56-2115DF722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5609" y="2037697"/>
            <a:ext cx="936000" cy="288000"/>
          </a:xfrm>
          <a:prstGeom prst="rect">
            <a:avLst/>
          </a:prstGeom>
          <a:solidFill>
            <a:srgbClr val="FF99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Wydział Gospodarki Komunalnej</a:t>
            </a:r>
            <a:endParaRPr lang="pl-PL" altLang="pl-PL" sz="800" dirty="0">
              <a:latin typeface="Arial" panose="020B0604020202020204" pitchFamily="34" charset="0"/>
            </a:endParaRPr>
          </a:p>
        </p:txBody>
      </p:sp>
      <p:sp>
        <p:nvSpPr>
          <p:cNvPr id="3108" name="AutoShape 76">
            <a:extLst>
              <a:ext uri="{FF2B5EF4-FFF2-40B4-BE49-F238E27FC236}">
                <a16:creationId xmlns:a16="http://schemas.microsoft.com/office/drawing/2014/main" id="{47A97046-CC72-4728-A8D1-4E8E1F3B5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9380" y="3527465"/>
            <a:ext cx="936000" cy="288000"/>
          </a:xfrm>
          <a:prstGeom prst="roundRect">
            <a:avLst>
              <a:gd name="adj" fmla="val 50000"/>
            </a:avLst>
          </a:prstGeom>
          <a:solidFill>
            <a:srgbClr val="C7C7ED"/>
          </a:solidFill>
          <a:ln w="9525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Spółki Miejskie*</a:t>
            </a:r>
          </a:p>
        </p:txBody>
      </p:sp>
      <p:sp>
        <p:nvSpPr>
          <p:cNvPr id="3109" name="Rectangle 49">
            <a:extLst>
              <a:ext uri="{FF2B5EF4-FFF2-40B4-BE49-F238E27FC236}">
                <a16:creationId xmlns:a16="http://schemas.microsoft.com/office/drawing/2014/main" id="{6ACDB0CA-3938-47E6-90B4-49D2B25AF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5689" y="2716108"/>
            <a:ext cx="936000" cy="288000"/>
          </a:xfrm>
          <a:prstGeom prst="rect">
            <a:avLst/>
          </a:prstGeom>
          <a:solidFill>
            <a:srgbClr val="FF99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Klimatu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i Środowiska 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10" name="AutoShape 54">
            <a:extLst>
              <a:ext uri="{FF2B5EF4-FFF2-40B4-BE49-F238E27FC236}">
                <a16:creationId xmlns:a16="http://schemas.microsoft.com/office/drawing/2014/main" id="{1CA2B539-FD40-4626-BFBB-942157B16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029" y="4918144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F99FF"/>
          </a:solidFill>
          <a:ln w="9525">
            <a:solidFill>
              <a:srgbClr val="CC0099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Usługi Komunalne</a:t>
            </a:r>
          </a:p>
        </p:txBody>
      </p:sp>
      <p:sp>
        <p:nvSpPr>
          <p:cNvPr id="3111" name="AutoShape 54">
            <a:extLst>
              <a:ext uri="{FF2B5EF4-FFF2-40B4-BE49-F238E27FC236}">
                <a16:creationId xmlns:a16="http://schemas.microsoft.com/office/drawing/2014/main" id="{73079D39-335A-4EE6-9B74-2E9A98F0F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9524" y="5253945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F99FF"/>
          </a:solidFill>
          <a:ln w="9525">
            <a:solidFill>
              <a:srgbClr val="CC0099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Zakład Lasów Poznańskich </a:t>
            </a:r>
          </a:p>
        </p:txBody>
      </p:sp>
      <p:sp>
        <p:nvSpPr>
          <p:cNvPr id="3112" name="AutoShape 76">
            <a:extLst>
              <a:ext uri="{FF2B5EF4-FFF2-40B4-BE49-F238E27FC236}">
                <a16:creationId xmlns:a16="http://schemas.microsoft.com/office/drawing/2014/main" id="{BAEC0890-12E2-4ECE-99DF-969AA1729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2795" y="3877610"/>
            <a:ext cx="936000" cy="288000"/>
          </a:xfrm>
          <a:prstGeom prst="roundRect">
            <a:avLst>
              <a:gd name="adj" fmla="val 50000"/>
            </a:avLst>
          </a:prstGeom>
          <a:solidFill>
            <a:srgbClr val="C7C7ED"/>
          </a:solidFill>
          <a:ln w="9525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Spółdzielnie</a:t>
            </a:r>
          </a:p>
        </p:txBody>
      </p:sp>
      <p:sp>
        <p:nvSpPr>
          <p:cNvPr id="3113" name="Text Box 202">
            <a:extLst>
              <a:ext uri="{FF2B5EF4-FFF2-40B4-BE49-F238E27FC236}">
                <a16:creationId xmlns:a16="http://schemas.microsoft.com/office/drawing/2014/main" id="{D746D93A-EB3D-4EA9-8418-EFD1D8DEA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0538" y="279400"/>
            <a:ext cx="8382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stan na dzień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1 sierpnia 2025 r.</a:t>
            </a:r>
            <a:endParaRPr lang="pl-PL" altLang="pl-PL" sz="600" dirty="0">
              <a:latin typeface="Arial" panose="020B0604020202020204" pitchFamily="34" charset="0"/>
            </a:endParaRPr>
          </a:p>
        </p:txBody>
      </p:sp>
      <p:sp>
        <p:nvSpPr>
          <p:cNvPr id="3114" name="Rectangle 21">
            <a:extLst>
              <a:ext uri="{FF2B5EF4-FFF2-40B4-BE49-F238E27FC236}">
                <a16:creationId xmlns:a16="http://schemas.microsoft.com/office/drawing/2014/main" id="{C4B0E77B-F620-41C6-BAE2-D146C23D4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5794" y="3377448"/>
            <a:ext cx="936000" cy="2880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Obsługi Urzędu</a:t>
            </a:r>
          </a:p>
        </p:txBody>
      </p:sp>
      <p:sp>
        <p:nvSpPr>
          <p:cNvPr id="3115" name="Rectangle 35">
            <a:extLst>
              <a:ext uri="{FF2B5EF4-FFF2-40B4-BE49-F238E27FC236}">
                <a16:creationId xmlns:a16="http://schemas.microsoft.com/office/drawing/2014/main" id="{C5EB7D94-52FA-4513-9B51-367608BB8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7465" y="3086788"/>
            <a:ext cx="936000" cy="2880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Prawny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16" name="Rectangle 20">
            <a:extLst>
              <a:ext uri="{FF2B5EF4-FFF2-40B4-BE49-F238E27FC236}">
                <a16:creationId xmlns:a16="http://schemas.microsoft.com/office/drawing/2014/main" id="{6B2A3733-E50C-4D28-9AE0-839A44991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5794" y="2379943"/>
            <a:ext cx="936000" cy="2880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Biuro Zamówień Publicznych</a:t>
            </a:r>
          </a:p>
        </p:txBody>
      </p:sp>
      <p:sp>
        <p:nvSpPr>
          <p:cNvPr id="3117" name="Rectangle 18">
            <a:extLst>
              <a:ext uri="{FF2B5EF4-FFF2-40B4-BE49-F238E27FC236}">
                <a16:creationId xmlns:a16="http://schemas.microsoft.com/office/drawing/2014/main" id="{29E0F63D-97A4-4ED0-BE91-7DC6540F0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9801" y="2380827"/>
            <a:ext cx="936000" cy="288000"/>
          </a:xfrm>
          <a:prstGeom prst="rect">
            <a:avLst/>
          </a:prstGeom>
          <a:solidFill>
            <a:srgbClr val="D88AB1"/>
          </a:solidFill>
          <a:ln w="9525" algn="ctr"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Wydział Podatków i Opłat   </a:t>
            </a:r>
          </a:p>
        </p:txBody>
      </p:sp>
      <p:sp>
        <p:nvSpPr>
          <p:cNvPr id="3118" name="Rectangle 20">
            <a:extLst>
              <a:ext uri="{FF2B5EF4-FFF2-40B4-BE49-F238E27FC236}">
                <a16:creationId xmlns:a16="http://schemas.microsoft.com/office/drawing/2014/main" id="{7F01DF91-34C9-4A7A-BE95-24E867D1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5794" y="2046493"/>
            <a:ext cx="936000" cy="2880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Biuro Poznań Kontakt</a:t>
            </a: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9D200F5-C50D-44BA-92E5-D8296FFD9CF7}"/>
              </a:ext>
            </a:extLst>
          </p:cNvPr>
          <p:cNvCxnSpPr>
            <a:cxnSpLocks/>
          </p:cNvCxnSpPr>
          <p:nvPr/>
        </p:nvCxnSpPr>
        <p:spPr>
          <a:xfrm flipV="1">
            <a:off x="150482" y="1649224"/>
            <a:ext cx="348" cy="1187278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20" name="Rectangle 14">
            <a:extLst>
              <a:ext uri="{FF2B5EF4-FFF2-40B4-BE49-F238E27FC236}">
                <a16:creationId xmlns:a16="http://schemas.microsoft.com/office/drawing/2014/main" id="{2F192329-783A-4AA8-8616-A818CD8DC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039" y="1213752"/>
            <a:ext cx="1188000" cy="432000"/>
          </a:xfrm>
          <a:prstGeom prst="rect">
            <a:avLst/>
          </a:prstGeom>
          <a:solidFill>
            <a:srgbClr val="FEA38A"/>
          </a:solidFill>
          <a:ln w="19050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 dirty="0">
                <a:latin typeface="Arial" panose="020B0604020202020204" pitchFamily="34" charset="0"/>
              </a:rPr>
              <a:t>II ZASTĘPCA PREZYDENTA</a:t>
            </a:r>
            <a:r>
              <a:rPr lang="pl-PL" altLang="pl-PL" sz="500" dirty="0">
                <a:latin typeface="Arial" panose="020B0604020202020204" pitchFamily="34" charset="0"/>
              </a:rPr>
              <a:t> </a:t>
            </a:r>
            <a:br>
              <a:rPr lang="pl-PL" altLang="pl-PL" sz="500" dirty="0">
                <a:latin typeface="Arial" panose="020B0604020202020204" pitchFamily="34" charset="0"/>
              </a:rPr>
            </a:br>
            <a:r>
              <a:rPr lang="pl-PL" altLang="pl-PL" sz="500" b="1" dirty="0">
                <a:latin typeface="Arial" panose="020B0604020202020204" pitchFamily="34" charset="0"/>
              </a:rPr>
              <a:t>Jędrzej Solarski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" dirty="0">
                <a:latin typeface="Arial" panose="020B0604020202020204" pitchFamily="34" charset="0"/>
              </a:rPr>
              <a:t>ds. pomocy społecznej i opieki zdrowotnej, współpracy z organizacjami społecznymi, kultury oraz działalności gospodarczej</a:t>
            </a:r>
          </a:p>
        </p:txBody>
      </p:sp>
      <p:sp>
        <p:nvSpPr>
          <p:cNvPr id="3121" name="Rectangle 65">
            <a:extLst>
              <a:ext uri="{FF2B5EF4-FFF2-40B4-BE49-F238E27FC236}">
                <a16:creationId xmlns:a16="http://schemas.microsoft.com/office/drawing/2014/main" id="{2EE3AC6C-5A4F-4EF6-92D4-6E75A1AB2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109" y="1692372"/>
            <a:ext cx="936000" cy="288000"/>
          </a:xfrm>
          <a:prstGeom prst="rect">
            <a:avLst/>
          </a:prstGeom>
          <a:solidFill>
            <a:srgbClr val="FEA38A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Biuro Miejskiego Rzecznika Konsumentów</a:t>
            </a:r>
          </a:p>
        </p:txBody>
      </p:sp>
      <p:sp>
        <p:nvSpPr>
          <p:cNvPr id="3123" name="AutoShape 71">
            <a:extLst>
              <a:ext uri="{FF2B5EF4-FFF2-40B4-BE49-F238E27FC236}">
                <a16:creationId xmlns:a16="http://schemas.microsoft.com/office/drawing/2014/main" id="{52FA647B-3D7A-4DFC-92FD-2CE5E460C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739" y="3139226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EA38A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Miejski Ośrodek Pomocy Rodzinie</a:t>
            </a:r>
          </a:p>
        </p:txBody>
      </p:sp>
      <p:sp>
        <p:nvSpPr>
          <p:cNvPr id="3124" name="Rectangle 64">
            <a:extLst>
              <a:ext uri="{FF2B5EF4-FFF2-40B4-BE49-F238E27FC236}">
                <a16:creationId xmlns:a16="http://schemas.microsoft.com/office/drawing/2014/main" id="{C85962A4-E35E-43D9-B9A6-EE6A5F584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285" y="2716108"/>
            <a:ext cx="936000" cy="288000"/>
          </a:xfrm>
          <a:prstGeom prst="rect">
            <a:avLst/>
          </a:prstGeom>
          <a:solidFill>
            <a:srgbClr val="FEA38A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Wydział Zdrowia i Spraw Społecznych</a:t>
            </a:r>
          </a:p>
        </p:txBody>
      </p:sp>
      <p:sp>
        <p:nvSpPr>
          <p:cNvPr id="3125" name="AutoShape 71">
            <a:extLst>
              <a:ext uri="{FF2B5EF4-FFF2-40B4-BE49-F238E27FC236}">
                <a16:creationId xmlns:a16="http://schemas.microsoft.com/office/drawing/2014/main" id="{BD7C9EC7-8517-4A5C-82AD-60D19BC08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193" y="4529900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EA38A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Centrum Usług Wspólnych</a:t>
            </a:r>
          </a:p>
        </p:txBody>
      </p:sp>
      <p:sp>
        <p:nvSpPr>
          <p:cNvPr id="3126" name="AutoShape 71">
            <a:extLst>
              <a:ext uri="{FF2B5EF4-FFF2-40B4-BE49-F238E27FC236}">
                <a16:creationId xmlns:a16="http://schemas.microsoft.com/office/drawing/2014/main" id="{F87AF637-81E7-4FF2-AD6E-C76A89328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893" y="4199379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EA38A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Poznańskie Centrum Świadczeń</a:t>
            </a:r>
          </a:p>
        </p:txBody>
      </p:sp>
      <p:sp>
        <p:nvSpPr>
          <p:cNvPr id="3127" name="AutoShape 71">
            <a:extLst>
              <a:ext uri="{FF2B5EF4-FFF2-40B4-BE49-F238E27FC236}">
                <a16:creationId xmlns:a16="http://schemas.microsoft.com/office/drawing/2014/main" id="{06DCEE02-4764-4AB9-8A3E-F56041F25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9730" y="3556332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EA38A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Pozostałe Jednostki Pomocy Społecznej</a:t>
            </a:r>
          </a:p>
        </p:txBody>
      </p:sp>
      <p:sp>
        <p:nvSpPr>
          <p:cNvPr id="3128" name="AutoShape 71">
            <a:extLst>
              <a:ext uri="{FF2B5EF4-FFF2-40B4-BE49-F238E27FC236}">
                <a16:creationId xmlns:a16="http://schemas.microsoft.com/office/drawing/2014/main" id="{5975CD68-026C-44F6-8BE9-400BDE6B3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9180" y="3877610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EA38A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Zakłady Opieki Zdrowotnej</a:t>
            </a:r>
          </a:p>
        </p:txBody>
      </p:sp>
      <p:sp>
        <p:nvSpPr>
          <p:cNvPr id="3129" name="AutoShape 71">
            <a:extLst>
              <a:ext uri="{FF2B5EF4-FFF2-40B4-BE49-F238E27FC236}">
                <a16:creationId xmlns:a16="http://schemas.microsoft.com/office/drawing/2014/main" id="{97E5DD62-1F6A-4346-ADC9-288C08BD2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537" y="4858129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EA38A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Centrum Inicjatyw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Senioralnych</a:t>
            </a:r>
          </a:p>
        </p:txBody>
      </p:sp>
      <p:sp>
        <p:nvSpPr>
          <p:cNvPr id="3130" name="AutoShape 71">
            <a:extLst>
              <a:ext uri="{FF2B5EF4-FFF2-40B4-BE49-F238E27FC236}">
                <a16:creationId xmlns:a16="http://schemas.microsoft.com/office/drawing/2014/main" id="{EC45ED83-7985-4674-9043-1490C4313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502" y="5188267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EA38A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Żłobki</a:t>
            </a:r>
          </a:p>
        </p:txBody>
      </p:sp>
      <p:sp>
        <p:nvSpPr>
          <p:cNvPr id="3131" name="AutoShape 71">
            <a:extLst>
              <a:ext uri="{FF2B5EF4-FFF2-40B4-BE49-F238E27FC236}">
                <a16:creationId xmlns:a16="http://schemas.microsoft.com/office/drawing/2014/main" id="{15CA463A-2588-4C12-BB5C-5EB93CF0E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537" y="5841638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EA38A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Miejskie Instytucje Kultury</a:t>
            </a:r>
          </a:p>
        </p:txBody>
      </p:sp>
      <p:sp>
        <p:nvSpPr>
          <p:cNvPr id="3133" name="AutoShape 71">
            <a:extLst>
              <a:ext uri="{FF2B5EF4-FFF2-40B4-BE49-F238E27FC236}">
                <a16:creationId xmlns:a16="http://schemas.microsoft.com/office/drawing/2014/main" id="{C5D0D9FD-C5ED-4CE5-B274-069E6616C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936" y="3495928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CE4A2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Poznańskie Ośrodki Sportu i Rekreacji</a:t>
            </a:r>
          </a:p>
        </p:txBody>
      </p:sp>
      <p:sp>
        <p:nvSpPr>
          <p:cNvPr id="3134" name="Rectangle 64">
            <a:extLst>
              <a:ext uri="{FF2B5EF4-FFF2-40B4-BE49-F238E27FC236}">
                <a16:creationId xmlns:a16="http://schemas.microsoft.com/office/drawing/2014/main" id="{053AB9CC-D314-4B96-94CF-FE9F923D5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386" y="2374960"/>
            <a:ext cx="936000" cy="288000"/>
          </a:xfrm>
          <a:prstGeom prst="rect">
            <a:avLst/>
          </a:prstGeom>
          <a:solidFill>
            <a:srgbClr val="FEA38A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Wydział Kultury</a:t>
            </a:r>
          </a:p>
        </p:txBody>
      </p:sp>
      <p:sp>
        <p:nvSpPr>
          <p:cNvPr id="3136" name="Rectangle 64">
            <a:extLst>
              <a:ext uri="{FF2B5EF4-FFF2-40B4-BE49-F238E27FC236}">
                <a16:creationId xmlns:a16="http://schemas.microsoft.com/office/drawing/2014/main" id="{9CCCED85-9FD8-4B87-9EF1-B5EBB4CB5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386" y="2041933"/>
            <a:ext cx="936000" cy="288000"/>
          </a:xfrm>
          <a:prstGeom prst="rect">
            <a:avLst/>
          </a:prstGeom>
          <a:solidFill>
            <a:srgbClr val="FEA38A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Wydział Działalności Gospodarczej i Rolnictwa</a:t>
            </a:r>
          </a:p>
        </p:txBody>
      </p:sp>
      <p:sp>
        <p:nvSpPr>
          <p:cNvPr id="3137" name="AutoShape 71">
            <a:extLst>
              <a:ext uri="{FF2B5EF4-FFF2-40B4-BE49-F238E27FC236}">
                <a16:creationId xmlns:a16="http://schemas.microsoft.com/office/drawing/2014/main" id="{997D8DCE-9180-4C2D-9A2D-80E5ABB05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602" y="5514587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EA38A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Ogród Zoologiczny</a:t>
            </a:r>
          </a:p>
        </p:txBody>
      </p:sp>
      <p:sp>
        <p:nvSpPr>
          <p:cNvPr id="3138" name="AutoShape 76">
            <a:extLst>
              <a:ext uri="{FF2B5EF4-FFF2-40B4-BE49-F238E27FC236}">
                <a16:creationId xmlns:a16="http://schemas.microsoft.com/office/drawing/2014/main" id="{6E6A4F3C-3B34-429B-919D-E1B3FCB4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220" y="6263265"/>
            <a:ext cx="936625" cy="288000"/>
          </a:xfrm>
          <a:prstGeom prst="roundRect">
            <a:avLst>
              <a:gd name="adj" fmla="val 50000"/>
            </a:avLst>
          </a:prstGeom>
          <a:solidFill>
            <a:srgbClr val="FEA38A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pl-PL" altLang="pl-PL" sz="5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Spółdzielnia Socjalna „Poznanianka”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500" dirty="0">
              <a:latin typeface="Arial" panose="020B0604020202020204" pitchFamily="34" charset="0"/>
            </a:endParaRPr>
          </a:p>
        </p:txBody>
      </p:sp>
      <p:sp>
        <p:nvSpPr>
          <p:cNvPr id="3139" name="Rectangle 49">
            <a:extLst>
              <a:ext uri="{FF2B5EF4-FFF2-40B4-BE49-F238E27FC236}">
                <a16:creationId xmlns:a16="http://schemas.microsoft.com/office/drawing/2014/main" id="{C5246EF9-0B05-408C-A4B9-1BA7DFA07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9821" y="2050547"/>
            <a:ext cx="936000" cy="2880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Biuro Miejskiego Konserwatora Zabytków</a:t>
            </a:r>
            <a:endParaRPr lang="pl-PL" altLang="pl-PL" sz="300" dirty="0">
              <a:latin typeface="Arial" panose="020B0604020202020204" pitchFamily="34" charset="0"/>
            </a:endParaRPr>
          </a:p>
        </p:txBody>
      </p:sp>
      <p:sp>
        <p:nvSpPr>
          <p:cNvPr id="3140" name="Rectangle 50">
            <a:extLst>
              <a:ext uri="{FF2B5EF4-FFF2-40B4-BE49-F238E27FC236}">
                <a16:creationId xmlns:a16="http://schemas.microsoft.com/office/drawing/2014/main" id="{82C472A4-BC12-48AB-9207-74E3135AC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9686" y="2389425"/>
            <a:ext cx="936000" cy="2880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Oświaty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42" name="AutoShape 55">
            <a:extLst>
              <a:ext uri="{FF2B5EF4-FFF2-40B4-BE49-F238E27FC236}">
                <a16:creationId xmlns:a16="http://schemas.microsoft.com/office/drawing/2014/main" id="{646D6D4B-D536-41B7-91A8-B5DE25C9C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369" y="4299383"/>
            <a:ext cx="936000" cy="288000"/>
          </a:xfrm>
          <a:prstGeom prst="roundRect">
            <a:avLst>
              <a:gd name="adj" fmla="val 50000"/>
            </a:avLst>
          </a:prstGeom>
          <a:solidFill>
            <a:srgbClr val="FCE4A2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Komenda Miejska Policji               </a:t>
            </a:r>
          </a:p>
        </p:txBody>
      </p:sp>
      <p:sp>
        <p:nvSpPr>
          <p:cNvPr id="3143" name="AutoShape 55">
            <a:extLst>
              <a:ext uri="{FF2B5EF4-FFF2-40B4-BE49-F238E27FC236}">
                <a16:creationId xmlns:a16="http://schemas.microsoft.com/office/drawing/2014/main" id="{1E50E982-8E40-4706-9D3E-AD5572880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84" y="3936506"/>
            <a:ext cx="936000" cy="288000"/>
          </a:xfrm>
          <a:prstGeom prst="roundRect">
            <a:avLst>
              <a:gd name="adj" fmla="val 50000"/>
            </a:avLst>
          </a:prstGeom>
          <a:solidFill>
            <a:srgbClr val="FCE4A2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Komenda Miejska Państwowej Straży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Pożarnej</a:t>
            </a:r>
          </a:p>
        </p:txBody>
      </p:sp>
      <p:grpSp>
        <p:nvGrpSpPr>
          <p:cNvPr id="3145" name="Grupa 20">
            <a:extLst>
              <a:ext uri="{FF2B5EF4-FFF2-40B4-BE49-F238E27FC236}">
                <a16:creationId xmlns:a16="http://schemas.microsoft.com/office/drawing/2014/main" id="{831C4D2B-1872-4F87-8DF9-E020290A085F}"/>
              </a:ext>
            </a:extLst>
          </p:cNvPr>
          <p:cNvGrpSpPr>
            <a:grpSpLocks/>
          </p:cNvGrpSpPr>
          <p:nvPr/>
        </p:nvGrpSpPr>
        <p:grpSpPr bwMode="auto">
          <a:xfrm>
            <a:off x="2859253" y="3169059"/>
            <a:ext cx="941113" cy="960959"/>
            <a:chOff x="1626749" y="4000756"/>
            <a:chExt cx="928434" cy="735347"/>
          </a:xfrm>
          <a:solidFill>
            <a:srgbClr val="CCFFFF"/>
          </a:solidFill>
        </p:grpSpPr>
        <p:sp>
          <p:nvSpPr>
            <p:cNvPr id="3295" name="AutoShape 54">
              <a:extLst>
                <a:ext uri="{FF2B5EF4-FFF2-40B4-BE49-F238E27FC236}">
                  <a16:creationId xmlns:a16="http://schemas.microsoft.com/office/drawing/2014/main" id="{414235B4-680C-4ABB-A637-97C1E1EBF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793" y="4259146"/>
              <a:ext cx="923390" cy="220384"/>
            </a:xfrm>
            <a:prstGeom prst="roundRect">
              <a:avLst>
                <a:gd name="adj" fmla="val 14583"/>
              </a:avLst>
            </a:prstGeom>
            <a:grpFill/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Zarząd Dróg Miejskich</a:t>
              </a:r>
            </a:p>
          </p:txBody>
        </p:sp>
        <p:sp>
          <p:nvSpPr>
            <p:cNvPr id="3296" name="AutoShape 54">
              <a:extLst>
                <a:ext uri="{FF2B5EF4-FFF2-40B4-BE49-F238E27FC236}">
                  <a16:creationId xmlns:a16="http://schemas.microsoft.com/office/drawing/2014/main" id="{66569079-B6E8-40BF-B5A2-C4E07E184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6749" y="4515719"/>
              <a:ext cx="923390" cy="220384"/>
            </a:xfrm>
            <a:prstGeom prst="roundRect">
              <a:avLst>
                <a:gd name="adj" fmla="val 14583"/>
              </a:avLst>
            </a:prstGeom>
            <a:grpFill/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pl-PL" altLang="pl-PL" sz="500" dirty="0">
                  <a:latin typeface="Arial" panose="020B0604020202020204" pitchFamily="34" charset="0"/>
                </a:rPr>
                <a:t>Zarząd Transportu Miejskiego</a:t>
              </a:r>
            </a:p>
          </p:txBody>
        </p:sp>
        <p:sp>
          <p:nvSpPr>
            <p:cNvPr id="3297" name="AutoShape 54">
              <a:extLst>
                <a:ext uri="{FF2B5EF4-FFF2-40B4-BE49-F238E27FC236}">
                  <a16:creationId xmlns:a16="http://schemas.microsoft.com/office/drawing/2014/main" id="{E00838E4-DE46-474F-BC91-B6A92E7E4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6749" y="4000756"/>
              <a:ext cx="923390" cy="220384"/>
            </a:xfrm>
            <a:prstGeom prst="roundRect">
              <a:avLst>
                <a:gd name="adj" fmla="val 14583"/>
              </a:avLst>
            </a:prstGeom>
            <a:grpFill/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Zakład Robót Drogowych</a:t>
              </a:r>
            </a:p>
          </p:txBody>
        </p:sp>
      </p:grpSp>
      <p:sp>
        <p:nvSpPr>
          <p:cNvPr id="3146" name="Rectangle 52">
            <a:extLst>
              <a:ext uri="{FF2B5EF4-FFF2-40B4-BE49-F238E27FC236}">
                <a16:creationId xmlns:a16="http://schemas.microsoft.com/office/drawing/2014/main" id="{B62053A0-59B5-4F67-8041-859DFB168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9821" y="1702310"/>
            <a:ext cx="936000" cy="2880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Biuro Miejskiego Inżyniera Ruchu</a:t>
            </a:r>
            <a:endParaRPr lang="pl-PL" altLang="pl-PL" sz="1400" dirty="0">
              <a:latin typeface="Arial" panose="020B0604020202020204" pitchFamily="34" charset="0"/>
            </a:endParaRPr>
          </a:p>
        </p:txBody>
      </p:sp>
      <p:sp>
        <p:nvSpPr>
          <p:cNvPr id="3147" name="Rectangle 50">
            <a:extLst>
              <a:ext uri="{FF2B5EF4-FFF2-40B4-BE49-F238E27FC236}">
                <a16:creationId xmlns:a16="http://schemas.microsoft.com/office/drawing/2014/main" id="{923018CA-6717-426C-8BF5-71886CBDF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4882" y="2747201"/>
            <a:ext cx="936000" cy="2880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Rozwoju Miasta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Współpracy Międzynarodowej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grpSp>
        <p:nvGrpSpPr>
          <p:cNvPr id="3148" name="Grupa 74">
            <a:extLst>
              <a:ext uri="{FF2B5EF4-FFF2-40B4-BE49-F238E27FC236}">
                <a16:creationId xmlns:a16="http://schemas.microsoft.com/office/drawing/2014/main" id="{2156B772-9B3C-4AB8-9837-676B3D818398}"/>
              </a:ext>
            </a:extLst>
          </p:cNvPr>
          <p:cNvGrpSpPr>
            <a:grpSpLocks/>
          </p:cNvGrpSpPr>
          <p:nvPr/>
        </p:nvGrpSpPr>
        <p:grpSpPr bwMode="auto">
          <a:xfrm>
            <a:off x="2854185" y="4269245"/>
            <a:ext cx="946181" cy="2011216"/>
            <a:chOff x="1684061" y="3547990"/>
            <a:chExt cx="946232" cy="2007973"/>
          </a:xfrm>
          <a:solidFill>
            <a:srgbClr val="CCFFFF"/>
          </a:solidFill>
        </p:grpSpPr>
        <p:sp>
          <p:nvSpPr>
            <p:cNvPr id="3289" name="AutoShape 54">
              <a:extLst>
                <a:ext uri="{FF2B5EF4-FFF2-40B4-BE49-F238E27FC236}">
                  <a16:creationId xmlns:a16="http://schemas.microsoft.com/office/drawing/2014/main" id="{73B07C01-4545-4342-BAE3-893B26F760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2679" y="3547990"/>
              <a:ext cx="936051" cy="287536"/>
            </a:xfrm>
            <a:prstGeom prst="roundRect">
              <a:avLst>
                <a:gd name="adj" fmla="val 14583"/>
              </a:avLst>
            </a:prstGeom>
            <a:grpFill/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 dirty="0">
                  <a:latin typeface="Arial" panose="020B0604020202020204" pitchFamily="34" charset="0"/>
                </a:rPr>
                <a:t>Przedszkola </a:t>
              </a:r>
            </a:p>
          </p:txBody>
        </p:sp>
        <p:sp>
          <p:nvSpPr>
            <p:cNvPr id="3290" name="AutoShape 61">
              <a:extLst>
                <a:ext uri="{FF2B5EF4-FFF2-40B4-BE49-F238E27FC236}">
                  <a16:creationId xmlns:a16="http://schemas.microsoft.com/office/drawing/2014/main" id="{1A724F08-0AF1-4E5F-B51E-1437D9545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4242" y="3897077"/>
              <a:ext cx="936051" cy="287536"/>
            </a:xfrm>
            <a:prstGeom prst="roundRect">
              <a:avLst>
                <a:gd name="adj" fmla="val 14583"/>
              </a:avLst>
            </a:prstGeom>
            <a:grpFill/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Szkoły</a:t>
              </a:r>
            </a:p>
          </p:txBody>
        </p:sp>
        <p:sp>
          <p:nvSpPr>
            <p:cNvPr id="3291" name="AutoShape 54">
              <a:extLst>
                <a:ext uri="{FF2B5EF4-FFF2-40B4-BE49-F238E27FC236}">
                  <a16:creationId xmlns:a16="http://schemas.microsoft.com/office/drawing/2014/main" id="{32DAC072-B9F5-48FA-8857-974E65FA7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129" y="4235648"/>
              <a:ext cx="936051" cy="287536"/>
            </a:xfrm>
            <a:prstGeom prst="roundRect">
              <a:avLst>
                <a:gd name="adj" fmla="val 14583"/>
              </a:avLst>
            </a:prstGeom>
            <a:grpFill/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Inne Jednostki Oświatowe</a:t>
              </a:r>
            </a:p>
          </p:txBody>
        </p:sp>
        <p:sp>
          <p:nvSpPr>
            <p:cNvPr id="3292" name="AutoShape 61">
              <a:extLst>
                <a:ext uri="{FF2B5EF4-FFF2-40B4-BE49-F238E27FC236}">
                  <a16:creationId xmlns:a16="http://schemas.microsoft.com/office/drawing/2014/main" id="{04948E0E-13A2-4E07-9329-C4C60C7B6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129" y="4580816"/>
              <a:ext cx="936051" cy="287536"/>
            </a:xfrm>
            <a:prstGeom prst="roundRect">
              <a:avLst>
                <a:gd name="adj" fmla="val 14583"/>
              </a:avLst>
            </a:prstGeom>
            <a:grpFill/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 dirty="0">
                  <a:latin typeface="Arial" panose="020B0604020202020204" pitchFamily="34" charset="0"/>
                </a:rPr>
                <a:t>Miejskie Szkoły Artystyczne</a:t>
              </a:r>
            </a:p>
          </p:txBody>
        </p:sp>
        <p:sp>
          <p:nvSpPr>
            <p:cNvPr id="3293" name="AutoShape 61">
              <a:extLst>
                <a:ext uri="{FF2B5EF4-FFF2-40B4-BE49-F238E27FC236}">
                  <a16:creationId xmlns:a16="http://schemas.microsoft.com/office/drawing/2014/main" id="{0F03A2E5-DFEE-4445-AD5E-C4E78BE9E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6684" y="4931305"/>
              <a:ext cx="936051" cy="287536"/>
            </a:xfrm>
            <a:prstGeom prst="roundRect">
              <a:avLst>
                <a:gd name="adj" fmla="val 14583"/>
              </a:avLst>
            </a:prstGeom>
            <a:grpFill/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Młodzieżowe Domy Kultury</a:t>
              </a:r>
            </a:p>
          </p:txBody>
        </p:sp>
        <p:sp>
          <p:nvSpPr>
            <p:cNvPr id="3294" name="AutoShape 61">
              <a:extLst>
                <a:ext uri="{FF2B5EF4-FFF2-40B4-BE49-F238E27FC236}">
                  <a16:creationId xmlns:a16="http://schemas.microsoft.com/office/drawing/2014/main" id="{861BE95C-008E-46BE-ACE4-8D453B849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4061" y="5268427"/>
              <a:ext cx="936050" cy="287536"/>
            </a:xfrm>
            <a:prstGeom prst="roundRect">
              <a:avLst>
                <a:gd name="adj" fmla="val 14583"/>
              </a:avLst>
            </a:prstGeom>
            <a:grpFill/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480" dirty="0">
                  <a:latin typeface="Arial" panose="020B0604020202020204" pitchFamily="34" charset="0"/>
                </a:rPr>
                <a:t>Centrum Usług Wspólnych Jednostek Oświaty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480" dirty="0">
                  <a:latin typeface="Arial" panose="020B0604020202020204" pitchFamily="34" charset="0"/>
                </a:rPr>
                <a:t>w Poznaniu</a:t>
              </a:r>
            </a:p>
          </p:txBody>
        </p:sp>
      </p:grpSp>
      <p:cxnSp>
        <p:nvCxnSpPr>
          <p:cNvPr id="210" name="Łącznik prosty 209">
            <a:extLst>
              <a:ext uri="{FF2B5EF4-FFF2-40B4-BE49-F238E27FC236}">
                <a16:creationId xmlns:a16="http://schemas.microsoft.com/office/drawing/2014/main" id="{CD99E3EC-E400-49C2-A89E-13BB15E787FE}"/>
              </a:ext>
            </a:extLst>
          </p:cNvPr>
          <p:cNvCxnSpPr>
            <a:cxnSpLocks/>
          </p:cNvCxnSpPr>
          <p:nvPr/>
        </p:nvCxnSpPr>
        <p:spPr>
          <a:xfrm>
            <a:off x="3922189" y="3992387"/>
            <a:ext cx="72008" cy="0"/>
          </a:xfrm>
          <a:prstGeom prst="line">
            <a:avLst/>
          </a:prstGeom>
          <a:ln w="12700">
            <a:solidFill>
              <a:srgbClr val="FF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y 229">
            <a:extLst>
              <a:ext uri="{FF2B5EF4-FFF2-40B4-BE49-F238E27FC236}">
                <a16:creationId xmlns:a16="http://schemas.microsoft.com/office/drawing/2014/main" id="{6499231B-D039-4A91-A116-9C90B67ECB29}"/>
              </a:ext>
            </a:extLst>
          </p:cNvPr>
          <p:cNvCxnSpPr>
            <a:cxnSpLocks/>
            <a:endCxn id="3142" idx="1"/>
          </p:cNvCxnSpPr>
          <p:nvPr/>
        </p:nvCxnSpPr>
        <p:spPr>
          <a:xfrm>
            <a:off x="162098" y="4443153"/>
            <a:ext cx="81271" cy="23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y 230">
            <a:extLst>
              <a:ext uri="{FF2B5EF4-FFF2-40B4-BE49-F238E27FC236}">
                <a16:creationId xmlns:a16="http://schemas.microsoft.com/office/drawing/2014/main" id="{A3C4ACE3-4354-489D-BAD8-AE399D1F214E}"/>
              </a:ext>
            </a:extLst>
          </p:cNvPr>
          <p:cNvCxnSpPr>
            <a:cxnSpLocks/>
            <a:endCxn id="3143" idx="1"/>
          </p:cNvCxnSpPr>
          <p:nvPr/>
        </p:nvCxnSpPr>
        <p:spPr>
          <a:xfrm>
            <a:off x="159141" y="4080506"/>
            <a:ext cx="91743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y 231">
            <a:extLst>
              <a:ext uri="{FF2B5EF4-FFF2-40B4-BE49-F238E27FC236}">
                <a16:creationId xmlns:a16="http://schemas.microsoft.com/office/drawing/2014/main" id="{D76E6F4F-DA5C-4A9B-A0BC-CCDC5CF17F3D}"/>
              </a:ext>
            </a:extLst>
          </p:cNvPr>
          <p:cNvCxnSpPr>
            <a:cxnSpLocks/>
            <a:endCxn id="245" idx="1"/>
          </p:cNvCxnSpPr>
          <p:nvPr/>
        </p:nvCxnSpPr>
        <p:spPr>
          <a:xfrm>
            <a:off x="155370" y="2847657"/>
            <a:ext cx="932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Łącznik prosty 232">
            <a:extLst>
              <a:ext uri="{FF2B5EF4-FFF2-40B4-BE49-F238E27FC236}">
                <a16:creationId xmlns:a16="http://schemas.microsoft.com/office/drawing/2014/main" id="{CF4128F1-5B30-4FBB-8C98-0C7507BE558C}"/>
              </a:ext>
            </a:extLst>
          </p:cNvPr>
          <p:cNvCxnSpPr>
            <a:cxnSpLocks/>
            <a:endCxn id="293" idx="1"/>
          </p:cNvCxnSpPr>
          <p:nvPr/>
        </p:nvCxnSpPr>
        <p:spPr>
          <a:xfrm>
            <a:off x="150482" y="2502738"/>
            <a:ext cx="96815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Łącznik prosty 233">
            <a:extLst>
              <a:ext uri="{FF2B5EF4-FFF2-40B4-BE49-F238E27FC236}">
                <a16:creationId xmlns:a16="http://schemas.microsoft.com/office/drawing/2014/main" id="{FB5E701D-0A34-4B26-BB04-0EB9E00C1ABE}"/>
              </a:ext>
            </a:extLst>
          </p:cNvPr>
          <p:cNvCxnSpPr>
            <a:cxnSpLocks/>
            <a:stCxn id="228" idx="1"/>
          </p:cNvCxnSpPr>
          <p:nvPr/>
        </p:nvCxnSpPr>
        <p:spPr>
          <a:xfrm flipH="1">
            <a:off x="150482" y="2165769"/>
            <a:ext cx="97945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Łącznik prosty 234">
            <a:extLst>
              <a:ext uri="{FF2B5EF4-FFF2-40B4-BE49-F238E27FC236}">
                <a16:creationId xmlns:a16="http://schemas.microsoft.com/office/drawing/2014/main" id="{D3535F28-36BF-4E0B-B622-79A43AEBC0F9}"/>
              </a:ext>
            </a:extLst>
          </p:cNvPr>
          <p:cNvCxnSpPr>
            <a:cxnSpLocks/>
            <a:endCxn id="225" idx="1"/>
          </p:cNvCxnSpPr>
          <p:nvPr/>
        </p:nvCxnSpPr>
        <p:spPr>
          <a:xfrm>
            <a:off x="150482" y="1831360"/>
            <a:ext cx="95599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Łącznik prosty 237">
            <a:extLst>
              <a:ext uri="{FF2B5EF4-FFF2-40B4-BE49-F238E27FC236}">
                <a16:creationId xmlns:a16="http://schemas.microsoft.com/office/drawing/2014/main" id="{1C13AB0D-466A-4A80-9D55-55BC3153DE75}"/>
              </a:ext>
            </a:extLst>
          </p:cNvPr>
          <p:cNvCxnSpPr>
            <a:cxnSpLocks/>
          </p:cNvCxnSpPr>
          <p:nvPr/>
        </p:nvCxnSpPr>
        <p:spPr>
          <a:xfrm flipV="1">
            <a:off x="1443384" y="1646563"/>
            <a:ext cx="0" cy="1636056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0" name="Łącznik prosty 239">
            <a:extLst>
              <a:ext uri="{FF2B5EF4-FFF2-40B4-BE49-F238E27FC236}">
                <a16:creationId xmlns:a16="http://schemas.microsoft.com/office/drawing/2014/main" id="{A4DAEB24-E112-4413-8CBF-90A873085732}"/>
              </a:ext>
            </a:extLst>
          </p:cNvPr>
          <p:cNvCxnSpPr>
            <a:cxnSpLocks/>
            <a:stCxn id="3136" idx="1"/>
          </p:cNvCxnSpPr>
          <p:nvPr/>
        </p:nvCxnSpPr>
        <p:spPr>
          <a:xfrm flipH="1">
            <a:off x="1442101" y="2185933"/>
            <a:ext cx="100285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Łącznik prosty 240">
            <a:extLst>
              <a:ext uri="{FF2B5EF4-FFF2-40B4-BE49-F238E27FC236}">
                <a16:creationId xmlns:a16="http://schemas.microsoft.com/office/drawing/2014/main" id="{37D4A46F-C754-4413-BDAF-E881971C059E}"/>
              </a:ext>
            </a:extLst>
          </p:cNvPr>
          <p:cNvCxnSpPr>
            <a:cxnSpLocks/>
            <a:stCxn id="3124" idx="1"/>
          </p:cNvCxnSpPr>
          <p:nvPr/>
        </p:nvCxnSpPr>
        <p:spPr>
          <a:xfrm flipH="1">
            <a:off x="1442101" y="2860108"/>
            <a:ext cx="101184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y 241">
            <a:extLst>
              <a:ext uri="{FF2B5EF4-FFF2-40B4-BE49-F238E27FC236}">
                <a16:creationId xmlns:a16="http://schemas.microsoft.com/office/drawing/2014/main" id="{BC1D2F46-48D8-420A-84E5-FC72D8E6BD49}"/>
              </a:ext>
            </a:extLst>
          </p:cNvPr>
          <p:cNvCxnSpPr>
            <a:cxnSpLocks/>
            <a:stCxn id="3121" idx="1"/>
          </p:cNvCxnSpPr>
          <p:nvPr/>
        </p:nvCxnSpPr>
        <p:spPr>
          <a:xfrm flipH="1">
            <a:off x="1442101" y="1836372"/>
            <a:ext cx="101008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Łącznik prosty 245">
            <a:extLst>
              <a:ext uri="{FF2B5EF4-FFF2-40B4-BE49-F238E27FC236}">
                <a16:creationId xmlns:a16="http://schemas.microsoft.com/office/drawing/2014/main" id="{B8FA3BD5-980C-4CE9-AD90-5E287DDC319A}"/>
              </a:ext>
            </a:extLst>
          </p:cNvPr>
          <p:cNvCxnSpPr>
            <a:cxnSpLocks/>
            <a:stCxn id="3134" idx="1"/>
          </p:cNvCxnSpPr>
          <p:nvPr/>
        </p:nvCxnSpPr>
        <p:spPr>
          <a:xfrm flipH="1">
            <a:off x="1442101" y="2518960"/>
            <a:ext cx="100285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y 250">
            <a:extLst>
              <a:ext uri="{FF2B5EF4-FFF2-40B4-BE49-F238E27FC236}">
                <a16:creationId xmlns:a16="http://schemas.microsoft.com/office/drawing/2014/main" id="{6BCE27BA-447C-4F76-8A49-F9763F4E3EC9}"/>
              </a:ext>
            </a:extLst>
          </p:cNvPr>
          <p:cNvCxnSpPr>
            <a:cxnSpLocks/>
          </p:cNvCxnSpPr>
          <p:nvPr/>
        </p:nvCxnSpPr>
        <p:spPr>
          <a:xfrm flipV="1">
            <a:off x="4053174" y="1122407"/>
            <a:ext cx="6443" cy="2105714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3" name="Łącznik prosty 252">
            <a:extLst>
              <a:ext uri="{FF2B5EF4-FFF2-40B4-BE49-F238E27FC236}">
                <a16:creationId xmlns:a16="http://schemas.microsoft.com/office/drawing/2014/main" id="{CB866412-AAE0-435E-9271-0DB103329017}"/>
              </a:ext>
            </a:extLst>
          </p:cNvPr>
          <p:cNvCxnSpPr>
            <a:cxnSpLocks/>
            <a:endCxn id="3093" idx="1"/>
          </p:cNvCxnSpPr>
          <p:nvPr/>
        </p:nvCxnSpPr>
        <p:spPr>
          <a:xfrm>
            <a:off x="4057635" y="1841932"/>
            <a:ext cx="117508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Łącznik prosty 256">
            <a:extLst>
              <a:ext uri="{FF2B5EF4-FFF2-40B4-BE49-F238E27FC236}">
                <a16:creationId xmlns:a16="http://schemas.microsoft.com/office/drawing/2014/main" id="{1ED72779-BB10-4B25-A8CE-4DF481D12BB0}"/>
              </a:ext>
            </a:extLst>
          </p:cNvPr>
          <p:cNvCxnSpPr>
            <a:cxnSpLocks/>
            <a:endCxn id="3103" idx="1"/>
          </p:cNvCxnSpPr>
          <p:nvPr/>
        </p:nvCxnSpPr>
        <p:spPr>
          <a:xfrm>
            <a:off x="4059608" y="2187934"/>
            <a:ext cx="11794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Łącznik prosty 257">
            <a:extLst>
              <a:ext uri="{FF2B5EF4-FFF2-40B4-BE49-F238E27FC236}">
                <a16:creationId xmlns:a16="http://schemas.microsoft.com/office/drawing/2014/main" id="{9FD107F7-04A9-413B-9E20-ACADC8CA743D}"/>
              </a:ext>
            </a:extLst>
          </p:cNvPr>
          <p:cNvCxnSpPr>
            <a:cxnSpLocks/>
            <a:endCxn id="3102" idx="1"/>
          </p:cNvCxnSpPr>
          <p:nvPr/>
        </p:nvCxnSpPr>
        <p:spPr>
          <a:xfrm>
            <a:off x="4053174" y="2540892"/>
            <a:ext cx="121341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Łącznik prosty 258">
            <a:extLst>
              <a:ext uri="{FF2B5EF4-FFF2-40B4-BE49-F238E27FC236}">
                <a16:creationId xmlns:a16="http://schemas.microsoft.com/office/drawing/2014/main" id="{F73BEBDA-7D34-4D43-9D9C-51D79DCD7563}"/>
              </a:ext>
            </a:extLst>
          </p:cNvPr>
          <p:cNvCxnSpPr>
            <a:cxnSpLocks/>
            <a:endCxn id="3094" idx="1"/>
          </p:cNvCxnSpPr>
          <p:nvPr/>
        </p:nvCxnSpPr>
        <p:spPr>
          <a:xfrm>
            <a:off x="4049041" y="2891036"/>
            <a:ext cx="123935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Łącznik prosty 259">
            <a:extLst>
              <a:ext uri="{FF2B5EF4-FFF2-40B4-BE49-F238E27FC236}">
                <a16:creationId xmlns:a16="http://schemas.microsoft.com/office/drawing/2014/main" id="{81E6508F-6EC0-438D-954D-8562AD8549EB}"/>
              </a:ext>
            </a:extLst>
          </p:cNvPr>
          <p:cNvCxnSpPr>
            <a:cxnSpLocks/>
            <a:endCxn id="3115" idx="1"/>
          </p:cNvCxnSpPr>
          <p:nvPr/>
        </p:nvCxnSpPr>
        <p:spPr>
          <a:xfrm>
            <a:off x="4049041" y="3230788"/>
            <a:ext cx="128424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Łącznik prosty 261">
            <a:extLst>
              <a:ext uri="{FF2B5EF4-FFF2-40B4-BE49-F238E27FC236}">
                <a16:creationId xmlns:a16="http://schemas.microsoft.com/office/drawing/2014/main" id="{C6CBF779-787E-4A3F-8E74-0CE87DB355C2}"/>
              </a:ext>
            </a:extLst>
          </p:cNvPr>
          <p:cNvCxnSpPr>
            <a:cxnSpLocks/>
          </p:cNvCxnSpPr>
          <p:nvPr/>
        </p:nvCxnSpPr>
        <p:spPr>
          <a:xfrm flipV="1">
            <a:off x="5366968" y="1651375"/>
            <a:ext cx="0" cy="2680013"/>
          </a:xfrm>
          <a:prstGeom prst="line">
            <a:avLst/>
          </a:prstGeom>
          <a:ln w="9525">
            <a:solidFill>
              <a:srgbClr val="CC009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Łącznik prosty 264">
            <a:extLst>
              <a:ext uri="{FF2B5EF4-FFF2-40B4-BE49-F238E27FC236}">
                <a16:creationId xmlns:a16="http://schemas.microsoft.com/office/drawing/2014/main" id="{C6083ABF-E7C5-428E-926F-B95008C9745C}"/>
              </a:ext>
            </a:extLst>
          </p:cNvPr>
          <p:cNvCxnSpPr>
            <a:cxnSpLocks/>
            <a:endCxn id="174" idx="1"/>
          </p:cNvCxnSpPr>
          <p:nvPr/>
        </p:nvCxnSpPr>
        <p:spPr>
          <a:xfrm>
            <a:off x="5372282" y="3992051"/>
            <a:ext cx="113280" cy="0"/>
          </a:xfrm>
          <a:prstGeom prst="line">
            <a:avLst/>
          </a:prstGeom>
          <a:ln w="952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Łącznik prosty 265">
            <a:extLst>
              <a:ext uri="{FF2B5EF4-FFF2-40B4-BE49-F238E27FC236}">
                <a16:creationId xmlns:a16="http://schemas.microsoft.com/office/drawing/2014/main" id="{752721F2-0C29-4F22-84D1-28410F444DB5}"/>
              </a:ext>
            </a:extLst>
          </p:cNvPr>
          <p:cNvCxnSpPr>
            <a:cxnSpLocks/>
            <a:endCxn id="3100" idx="1"/>
          </p:cNvCxnSpPr>
          <p:nvPr/>
        </p:nvCxnSpPr>
        <p:spPr>
          <a:xfrm>
            <a:off x="5366542" y="3204338"/>
            <a:ext cx="128642" cy="0"/>
          </a:xfrm>
          <a:prstGeom prst="line">
            <a:avLst/>
          </a:prstGeom>
          <a:ln w="952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Łącznik prosty 266">
            <a:extLst>
              <a:ext uri="{FF2B5EF4-FFF2-40B4-BE49-F238E27FC236}">
                <a16:creationId xmlns:a16="http://schemas.microsoft.com/office/drawing/2014/main" id="{BF8E920B-FAFB-4BC5-BEA5-70F50AAB69DB}"/>
              </a:ext>
            </a:extLst>
          </p:cNvPr>
          <p:cNvCxnSpPr>
            <a:cxnSpLocks/>
            <a:endCxn id="3109" idx="1"/>
          </p:cNvCxnSpPr>
          <p:nvPr/>
        </p:nvCxnSpPr>
        <p:spPr>
          <a:xfrm>
            <a:off x="5365996" y="2860107"/>
            <a:ext cx="129693" cy="1"/>
          </a:xfrm>
          <a:prstGeom prst="line">
            <a:avLst/>
          </a:prstGeom>
          <a:ln w="952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Łącznik prosty 267">
            <a:extLst>
              <a:ext uri="{FF2B5EF4-FFF2-40B4-BE49-F238E27FC236}">
                <a16:creationId xmlns:a16="http://schemas.microsoft.com/office/drawing/2014/main" id="{E47A15B3-0D0F-4736-85C2-7411E9A8AC76}"/>
              </a:ext>
            </a:extLst>
          </p:cNvPr>
          <p:cNvCxnSpPr>
            <a:cxnSpLocks/>
            <a:endCxn id="3099" idx="1"/>
          </p:cNvCxnSpPr>
          <p:nvPr/>
        </p:nvCxnSpPr>
        <p:spPr>
          <a:xfrm>
            <a:off x="5366802" y="2516585"/>
            <a:ext cx="131026" cy="0"/>
          </a:xfrm>
          <a:prstGeom prst="line">
            <a:avLst/>
          </a:prstGeom>
          <a:ln w="952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Łącznik prosty 268">
            <a:extLst>
              <a:ext uri="{FF2B5EF4-FFF2-40B4-BE49-F238E27FC236}">
                <a16:creationId xmlns:a16="http://schemas.microsoft.com/office/drawing/2014/main" id="{4979F6ED-E56F-452A-B088-119E1C82D1D9}"/>
              </a:ext>
            </a:extLst>
          </p:cNvPr>
          <p:cNvCxnSpPr>
            <a:cxnSpLocks/>
          </p:cNvCxnSpPr>
          <p:nvPr/>
        </p:nvCxnSpPr>
        <p:spPr>
          <a:xfrm>
            <a:off x="5368052" y="2177762"/>
            <a:ext cx="125014" cy="0"/>
          </a:xfrm>
          <a:prstGeom prst="line">
            <a:avLst/>
          </a:prstGeom>
          <a:ln w="952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Łącznik prosty 269">
            <a:extLst>
              <a:ext uri="{FF2B5EF4-FFF2-40B4-BE49-F238E27FC236}">
                <a16:creationId xmlns:a16="http://schemas.microsoft.com/office/drawing/2014/main" id="{94629843-A349-4469-B3CC-F7E7629CD10D}"/>
              </a:ext>
            </a:extLst>
          </p:cNvPr>
          <p:cNvCxnSpPr>
            <a:cxnSpLocks/>
            <a:endCxn id="3096" idx="1"/>
          </p:cNvCxnSpPr>
          <p:nvPr/>
        </p:nvCxnSpPr>
        <p:spPr>
          <a:xfrm>
            <a:off x="5368329" y="1837821"/>
            <a:ext cx="127280" cy="0"/>
          </a:xfrm>
          <a:prstGeom prst="line">
            <a:avLst/>
          </a:prstGeom>
          <a:ln w="952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Łącznik prosty 270">
            <a:extLst>
              <a:ext uri="{FF2B5EF4-FFF2-40B4-BE49-F238E27FC236}">
                <a16:creationId xmlns:a16="http://schemas.microsoft.com/office/drawing/2014/main" id="{7AFEC39E-3DDF-4641-A78B-24A7DE67BEC1}"/>
              </a:ext>
            </a:extLst>
          </p:cNvPr>
          <p:cNvCxnSpPr>
            <a:cxnSpLocks/>
          </p:cNvCxnSpPr>
          <p:nvPr/>
        </p:nvCxnSpPr>
        <p:spPr>
          <a:xfrm flipV="1">
            <a:off x="6634121" y="1654116"/>
            <a:ext cx="0" cy="879309"/>
          </a:xfrm>
          <a:prstGeom prst="line">
            <a:avLst/>
          </a:prstGeom>
          <a:ln w="9525">
            <a:solidFill>
              <a:srgbClr val="9933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3" name="Łącznik prosty 272">
            <a:extLst>
              <a:ext uri="{FF2B5EF4-FFF2-40B4-BE49-F238E27FC236}">
                <a16:creationId xmlns:a16="http://schemas.microsoft.com/office/drawing/2014/main" id="{04B95F97-7B0D-4670-9F7A-936B3551FC4E}"/>
              </a:ext>
            </a:extLst>
          </p:cNvPr>
          <p:cNvCxnSpPr>
            <a:cxnSpLocks/>
          </p:cNvCxnSpPr>
          <p:nvPr/>
        </p:nvCxnSpPr>
        <p:spPr>
          <a:xfrm>
            <a:off x="6631578" y="2533425"/>
            <a:ext cx="121002" cy="0"/>
          </a:xfrm>
          <a:prstGeom prst="line">
            <a:avLst/>
          </a:prstGeom>
          <a:ln w="9525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Łącznik prosty 273">
            <a:extLst>
              <a:ext uri="{FF2B5EF4-FFF2-40B4-BE49-F238E27FC236}">
                <a16:creationId xmlns:a16="http://schemas.microsoft.com/office/drawing/2014/main" id="{02954AD9-5D24-4312-A8CE-C4A9A55B3E2E}"/>
              </a:ext>
            </a:extLst>
          </p:cNvPr>
          <p:cNvCxnSpPr>
            <a:cxnSpLocks/>
            <a:stCxn id="3082" idx="1"/>
          </p:cNvCxnSpPr>
          <p:nvPr/>
        </p:nvCxnSpPr>
        <p:spPr>
          <a:xfrm flipH="1">
            <a:off x="6633975" y="2183931"/>
            <a:ext cx="110943" cy="0"/>
          </a:xfrm>
          <a:prstGeom prst="line">
            <a:avLst/>
          </a:prstGeom>
          <a:ln w="9525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Łącznik prosty 274">
            <a:extLst>
              <a:ext uri="{FF2B5EF4-FFF2-40B4-BE49-F238E27FC236}">
                <a16:creationId xmlns:a16="http://schemas.microsoft.com/office/drawing/2014/main" id="{2D7DA228-C0BD-4C23-877D-BE5D2E7E53DE}"/>
              </a:ext>
            </a:extLst>
          </p:cNvPr>
          <p:cNvCxnSpPr>
            <a:cxnSpLocks/>
            <a:endCxn id="3083" idx="1"/>
          </p:cNvCxnSpPr>
          <p:nvPr/>
        </p:nvCxnSpPr>
        <p:spPr>
          <a:xfrm>
            <a:off x="6631578" y="1850250"/>
            <a:ext cx="113340" cy="0"/>
          </a:xfrm>
          <a:prstGeom prst="line">
            <a:avLst/>
          </a:prstGeom>
          <a:ln w="9525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Łącznik prosty 306">
            <a:extLst>
              <a:ext uri="{FF2B5EF4-FFF2-40B4-BE49-F238E27FC236}">
                <a16:creationId xmlns:a16="http://schemas.microsoft.com/office/drawing/2014/main" id="{7F0B5B59-103F-4767-9458-B30B79CC3EAE}"/>
              </a:ext>
            </a:extLst>
          </p:cNvPr>
          <p:cNvCxnSpPr>
            <a:cxnSpLocks/>
          </p:cNvCxnSpPr>
          <p:nvPr/>
        </p:nvCxnSpPr>
        <p:spPr>
          <a:xfrm flipV="1">
            <a:off x="7916378" y="1651373"/>
            <a:ext cx="9375" cy="2849144"/>
          </a:xfrm>
          <a:prstGeom prst="line">
            <a:avLst/>
          </a:prstGeom>
          <a:ln w="9525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Łącznik prosty 308">
            <a:extLst>
              <a:ext uri="{FF2B5EF4-FFF2-40B4-BE49-F238E27FC236}">
                <a16:creationId xmlns:a16="http://schemas.microsoft.com/office/drawing/2014/main" id="{41722791-D961-4433-8614-1E1A134F08A3}"/>
              </a:ext>
            </a:extLst>
          </p:cNvPr>
          <p:cNvCxnSpPr>
            <a:cxnSpLocks/>
            <a:endCxn id="3087" idx="1"/>
          </p:cNvCxnSpPr>
          <p:nvPr/>
        </p:nvCxnSpPr>
        <p:spPr>
          <a:xfrm>
            <a:off x="7919512" y="3192746"/>
            <a:ext cx="106932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Łącznik prosty 312">
            <a:extLst>
              <a:ext uri="{FF2B5EF4-FFF2-40B4-BE49-F238E27FC236}">
                <a16:creationId xmlns:a16="http://schemas.microsoft.com/office/drawing/2014/main" id="{28FBE362-1F51-48C1-961B-772DD11D3E91}"/>
              </a:ext>
            </a:extLst>
          </p:cNvPr>
          <p:cNvCxnSpPr>
            <a:cxnSpLocks/>
            <a:endCxn id="3085" idx="1"/>
          </p:cNvCxnSpPr>
          <p:nvPr/>
        </p:nvCxnSpPr>
        <p:spPr>
          <a:xfrm>
            <a:off x="7916378" y="4501458"/>
            <a:ext cx="103301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Łącznik prosty 313">
            <a:extLst>
              <a:ext uri="{FF2B5EF4-FFF2-40B4-BE49-F238E27FC236}">
                <a16:creationId xmlns:a16="http://schemas.microsoft.com/office/drawing/2014/main" id="{FEF7C5BC-A159-4ADF-9D7F-506A71361912}"/>
              </a:ext>
            </a:extLst>
          </p:cNvPr>
          <p:cNvCxnSpPr>
            <a:cxnSpLocks/>
            <a:endCxn id="281" idx="1"/>
          </p:cNvCxnSpPr>
          <p:nvPr/>
        </p:nvCxnSpPr>
        <p:spPr>
          <a:xfrm>
            <a:off x="7921361" y="3848051"/>
            <a:ext cx="102177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Łącznik prosty 314">
            <a:extLst>
              <a:ext uri="{FF2B5EF4-FFF2-40B4-BE49-F238E27FC236}">
                <a16:creationId xmlns:a16="http://schemas.microsoft.com/office/drawing/2014/main" id="{61A2B0F4-9595-49CD-9E1F-17E1F5BB41CC}"/>
              </a:ext>
            </a:extLst>
          </p:cNvPr>
          <p:cNvCxnSpPr>
            <a:cxnSpLocks/>
            <a:endCxn id="3114" idx="1"/>
          </p:cNvCxnSpPr>
          <p:nvPr/>
        </p:nvCxnSpPr>
        <p:spPr>
          <a:xfrm>
            <a:off x="7922266" y="3521448"/>
            <a:ext cx="103528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Łącznik prosty 315">
            <a:extLst>
              <a:ext uri="{FF2B5EF4-FFF2-40B4-BE49-F238E27FC236}">
                <a16:creationId xmlns:a16="http://schemas.microsoft.com/office/drawing/2014/main" id="{7B03D7DB-DC2B-4F5F-98F1-299AE2A7F873}"/>
              </a:ext>
            </a:extLst>
          </p:cNvPr>
          <p:cNvCxnSpPr>
            <a:cxnSpLocks/>
            <a:endCxn id="3088" idx="1"/>
          </p:cNvCxnSpPr>
          <p:nvPr/>
        </p:nvCxnSpPr>
        <p:spPr>
          <a:xfrm>
            <a:off x="7922696" y="2855041"/>
            <a:ext cx="103098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Łącznik prosty 317">
            <a:extLst>
              <a:ext uri="{FF2B5EF4-FFF2-40B4-BE49-F238E27FC236}">
                <a16:creationId xmlns:a16="http://schemas.microsoft.com/office/drawing/2014/main" id="{4E422F4E-227B-4743-9B10-548F00A1CB2D}"/>
              </a:ext>
            </a:extLst>
          </p:cNvPr>
          <p:cNvCxnSpPr>
            <a:cxnSpLocks/>
            <a:endCxn id="3084" idx="1"/>
          </p:cNvCxnSpPr>
          <p:nvPr/>
        </p:nvCxnSpPr>
        <p:spPr>
          <a:xfrm>
            <a:off x="7932071" y="1842950"/>
            <a:ext cx="94373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Łącznik prosty 318">
            <a:extLst>
              <a:ext uri="{FF2B5EF4-FFF2-40B4-BE49-F238E27FC236}">
                <a16:creationId xmlns:a16="http://schemas.microsoft.com/office/drawing/2014/main" id="{FD8CE942-2740-428A-9ACF-C35B709C9171}"/>
              </a:ext>
            </a:extLst>
          </p:cNvPr>
          <p:cNvCxnSpPr>
            <a:cxnSpLocks/>
            <a:endCxn id="3118" idx="1"/>
          </p:cNvCxnSpPr>
          <p:nvPr/>
        </p:nvCxnSpPr>
        <p:spPr>
          <a:xfrm>
            <a:off x="7925530" y="2190493"/>
            <a:ext cx="100264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Łącznik prosty 319">
            <a:extLst>
              <a:ext uri="{FF2B5EF4-FFF2-40B4-BE49-F238E27FC236}">
                <a16:creationId xmlns:a16="http://schemas.microsoft.com/office/drawing/2014/main" id="{39087D63-602B-42FF-BF86-C84208776A3B}"/>
              </a:ext>
            </a:extLst>
          </p:cNvPr>
          <p:cNvCxnSpPr>
            <a:cxnSpLocks/>
          </p:cNvCxnSpPr>
          <p:nvPr/>
        </p:nvCxnSpPr>
        <p:spPr>
          <a:xfrm>
            <a:off x="7921361" y="2517335"/>
            <a:ext cx="104433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3" name="Line 13">
            <a:extLst>
              <a:ext uri="{FF2B5EF4-FFF2-40B4-BE49-F238E27FC236}">
                <a16:creationId xmlns:a16="http://schemas.microsoft.com/office/drawing/2014/main" id="{09D6C861-3FAD-40FB-9A59-777E16071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3886" y="2497828"/>
            <a:ext cx="2068" cy="3651307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4" name="Line 13">
            <a:extLst>
              <a:ext uri="{FF2B5EF4-FFF2-40B4-BE49-F238E27FC236}">
                <a16:creationId xmlns:a16="http://schemas.microsoft.com/office/drawing/2014/main" id="{093B9BD7-B47A-44FA-BD49-5693899371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97818" y="6142353"/>
            <a:ext cx="110172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8" name="Line 13">
            <a:extLst>
              <a:ext uri="{FF2B5EF4-FFF2-40B4-BE49-F238E27FC236}">
                <a16:creationId xmlns:a16="http://schemas.microsoft.com/office/drawing/2014/main" id="{9EB706F3-51F7-4AA6-AAD0-176F2F0046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6953" y="6023905"/>
            <a:ext cx="180975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9" name="Line 13">
            <a:extLst>
              <a:ext uri="{FF2B5EF4-FFF2-40B4-BE49-F238E27FC236}">
                <a16:creationId xmlns:a16="http://schemas.microsoft.com/office/drawing/2014/main" id="{1D1D11D6-6A09-40CC-A584-7208B7830A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8246" y="6023905"/>
            <a:ext cx="2483" cy="631983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0" name="Line 13">
            <a:extLst>
              <a:ext uri="{FF2B5EF4-FFF2-40B4-BE49-F238E27FC236}">
                <a16:creationId xmlns:a16="http://schemas.microsoft.com/office/drawing/2014/main" id="{D49B593E-967F-41C6-A3B5-B0F8EB3623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33815" y="6648061"/>
            <a:ext cx="2582667" cy="4689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1" name="Line 13">
            <a:extLst>
              <a:ext uri="{FF2B5EF4-FFF2-40B4-BE49-F238E27FC236}">
                <a16:creationId xmlns:a16="http://schemas.microsoft.com/office/drawing/2014/main" id="{BD0D5DEE-6167-4F2F-B3B0-54390036B868}"/>
              </a:ext>
            </a:extLst>
          </p:cNvPr>
          <p:cNvSpPr>
            <a:spLocks noChangeShapeType="1"/>
          </p:cNvSpPr>
          <p:nvPr/>
        </p:nvSpPr>
        <p:spPr bwMode="auto">
          <a:xfrm rot="-5400000" flipH="1" flipV="1">
            <a:off x="2999141" y="4405328"/>
            <a:ext cx="4470298" cy="15167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2" name="Line 13">
            <a:extLst>
              <a:ext uri="{FF2B5EF4-FFF2-40B4-BE49-F238E27FC236}">
                <a16:creationId xmlns:a16="http://schemas.microsoft.com/office/drawing/2014/main" id="{CFC7ADC4-3968-4F3F-B0B8-99C7C21F2E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10807" y="2182155"/>
            <a:ext cx="132790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3" name="Line 13">
            <a:extLst>
              <a:ext uri="{FF2B5EF4-FFF2-40B4-BE49-F238E27FC236}">
                <a16:creationId xmlns:a16="http://schemas.microsoft.com/office/drawing/2014/main" id="{BD8B206F-ECB3-486E-8E22-4E2F74F6F3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13565" y="3671465"/>
            <a:ext cx="123742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4" name="Line 13">
            <a:extLst>
              <a:ext uri="{FF2B5EF4-FFF2-40B4-BE49-F238E27FC236}">
                <a16:creationId xmlns:a16="http://schemas.microsoft.com/office/drawing/2014/main" id="{FAD236F8-C01A-4E59-AD97-7FD606CEA4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8961" y="4021609"/>
            <a:ext cx="123957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350" name="Łącznik prosty 349">
            <a:extLst>
              <a:ext uri="{FF2B5EF4-FFF2-40B4-BE49-F238E27FC236}">
                <a16:creationId xmlns:a16="http://schemas.microsoft.com/office/drawing/2014/main" id="{C4C8591A-5127-47DC-9416-729500710A13}"/>
              </a:ext>
            </a:extLst>
          </p:cNvPr>
          <p:cNvCxnSpPr>
            <a:cxnSpLocks/>
          </p:cNvCxnSpPr>
          <p:nvPr/>
        </p:nvCxnSpPr>
        <p:spPr>
          <a:xfrm>
            <a:off x="2695696" y="1758676"/>
            <a:ext cx="7911" cy="4805941"/>
          </a:xfrm>
          <a:prstGeom prst="line">
            <a:avLst/>
          </a:prstGeom>
          <a:ln w="9525">
            <a:solidFill>
              <a:srgbClr val="CC33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Łącznik prosty 357">
            <a:extLst>
              <a:ext uri="{FF2B5EF4-FFF2-40B4-BE49-F238E27FC236}">
                <a16:creationId xmlns:a16="http://schemas.microsoft.com/office/drawing/2014/main" id="{D1ECF662-8170-4E7E-8208-4CF3A5BBFE9B}"/>
              </a:ext>
            </a:extLst>
          </p:cNvPr>
          <p:cNvCxnSpPr>
            <a:cxnSpLocks/>
          </p:cNvCxnSpPr>
          <p:nvPr/>
        </p:nvCxnSpPr>
        <p:spPr>
          <a:xfrm>
            <a:off x="2703607" y="6553817"/>
            <a:ext cx="1345434" cy="0"/>
          </a:xfrm>
          <a:prstGeom prst="line">
            <a:avLst/>
          </a:prstGeom>
          <a:ln w="9525">
            <a:solidFill>
              <a:srgbClr val="CC33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Łącznik prosty 365">
            <a:extLst>
              <a:ext uri="{FF2B5EF4-FFF2-40B4-BE49-F238E27FC236}">
                <a16:creationId xmlns:a16="http://schemas.microsoft.com/office/drawing/2014/main" id="{66B2B6A0-987C-4476-8380-54295397CDF0}"/>
              </a:ext>
            </a:extLst>
          </p:cNvPr>
          <p:cNvCxnSpPr>
            <a:cxnSpLocks/>
          </p:cNvCxnSpPr>
          <p:nvPr/>
        </p:nvCxnSpPr>
        <p:spPr>
          <a:xfrm flipV="1">
            <a:off x="4057635" y="3282619"/>
            <a:ext cx="10062" cy="3266059"/>
          </a:xfrm>
          <a:prstGeom prst="line">
            <a:avLst/>
          </a:prstGeom>
          <a:ln w="12700">
            <a:solidFill>
              <a:srgbClr val="CC33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Łącznik prosty 373">
            <a:extLst>
              <a:ext uri="{FF2B5EF4-FFF2-40B4-BE49-F238E27FC236}">
                <a16:creationId xmlns:a16="http://schemas.microsoft.com/office/drawing/2014/main" id="{7584ECB3-8814-4F7A-9294-ECA2877970B8}"/>
              </a:ext>
            </a:extLst>
          </p:cNvPr>
          <p:cNvCxnSpPr>
            <a:cxnSpLocks/>
          </p:cNvCxnSpPr>
          <p:nvPr/>
        </p:nvCxnSpPr>
        <p:spPr>
          <a:xfrm flipH="1">
            <a:off x="4086610" y="3289829"/>
            <a:ext cx="85743" cy="233"/>
          </a:xfrm>
          <a:prstGeom prst="line">
            <a:avLst/>
          </a:prstGeom>
          <a:ln w="1270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Łącznik prosty 378">
            <a:extLst>
              <a:ext uri="{FF2B5EF4-FFF2-40B4-BE49-F238E27FC236}">
                <a16:creationId xmlns:a16="http://schemas.microsoft.com/office/drawing/2014/main" id="{56A8DA04-C79E-4A0C-8F56-F6A6C139B3D0}"/>
              </a:ext>
            </a:extLst>
          </p:cNvPr>
          <p:cNvCxnSpPr>
            <a:cxnSpLocks/>
            <a:stCxn id="3252" idx="0"/>
            <a:endCxn id="225" idx="3"/>
          </p:cNvCxnSpPr>
          <p:nvPr/>
        </p:nvCxnSpPr>
        <p:spPr>
          <a:xfrm flipH="1">
            <a:off x="1182081" y="1829897"/>
            <a:ext cx="189912" cy="1463"/>
          </a:xfrm>
          <a:prstGeom prst="line">
            <a:avLst/>
          </a:prstGeom>
          <a:ln w="12700">
            <a:solidFill>
              <a:srgbClr val="FF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0" name="Line 13">
            <a:extLst>
              <a:ext uri="{FF2B5EF4-FFF2-40B4-BE49-F238E27FC236}">
                <a16:creationId xmlns:a16="http://schemas.microsoft.com/office/drawing/2014/main" id="{4BAEA36B-0238-41A5-BEBA-CAFFF97FD8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98284" y="5791298"/>
            <a:ext cx="109706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1" name="Line 13">
            <a:extLst>
              <a:ext uri="{FF2B5EF4-FFF2-40B4-BE49-F238E27FC236}">
                <a16:creationId xmlns:a16="http://schemas.microsoft.com/office/drawing/2014/main" id="{D260C281-5879-4DA9-8A4D-8B69429CDA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98285" y="5439822"/>
            <a:ext cx="107669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2" name="Line 13">
            <a:extLst>
              <a:ext uri="{FF2B5EF4-FFF2-40B4-BE49-F238E27FC236}">
                <a16:creationId xmlns:a16="http://schemas.microsoft.com/office/drawing/2014/main" id="{DD206409-09BA-4A5F-8442-1D76200B68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98284" y="5103812"/>
            <a:ext cx="105601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3" name="Line 13">
            <a:extLst>
              <a:ext uri="{FF2B5EF4-FFF2-40B4-BE49-F238E27FC236}">
                <a16:creationId xmlns:a16="http://schemas.microsoft.com/office/drawing/2014/main" id="{4EBE3A19-6DB9-4EFE-A7CE-6C8D64ACD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98285" y="4767602"/>
            <a:ext cx="118026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4" name="Line 13">
            <a:extLst>
              <a:ext uri="{FF2B5EF4-FFF2-40B4-BE49-F238E27FC236}">
                <a16:creationId xmlns:a16="http://schemas.microsoft.com/office/drawing/2014/main" id="{CAE763B4-F3E1-4966-B8B7-ED9D01052D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9028" y="4412722"/>
            <a:ext cx="97493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5" name="Line 13">
            <a:extLst>
              <a:ext uri="{FF2B5EF4-FFF2-40B4-BE49-F238E27FC236}">
                <a16:creationId xmlns:a16="http://schemas.microsoft.com/office/drawing/2014/main" id="{50F9DA53-F1A7-4345-AC86-6C6D78726B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5685" y="2505784"/>
            <a:ext cx="105459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177" name="Łącznik prosty 176">
            <a:extLst>
              <a:ext uri="{FF2B5EF4-FFF2-40B4-BE49-F238E27FC236}">
                <a16:creationId xmlns:a16="http://schemas.microsoft.com/office/drawing/2014/main" id="{5CA8767D-581D-49B1-AF96-66B9C80B9871}"/>
              </a:ext>
            </a:extLst>
          </p:cNvPr>
          <p:cNvCxnSpPr>
            <a:cxnSpLocks/>
          </p:cNvCxnSpPr>
          <p:nvPr/>
        </p:nvCxnSpPr>
        <p:spPr>
          <a:xfrm flipH="1">
            <a:off x="1442101" y="3282619"/>
            <a:ext cx="104638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y 181">
            <a:extLst>
              <a:ext uri="{FF2B5EF4-FFF2-40B4-BE49-F238E27FC236}">
                <a16:creationId xmlns:a16="http://schemas.microsoft.com/office/drawing/2014/main" id="{86A3239E-9CD5-42AE-92E9-544B15C49186}"/>
              </a:ext>
            </a:extLst>
          </p:cNvPr>
          <p:cNvCxnSpPr>
            <a:cxnSpLocks/>
            <a:endCxn id="3298" idx="1"/>
          </p:cNvCxnSpPr>
          <p:nvPr/>
        </p:nvCxnSpPr>
        <p:spPr>
          <a:xfrm>
            <a:off x="5372219" y="3652284"/>
            <a:ext cx="116717" cy="0"/>
          </a:xfrm>
          <a:prstGeom prst="line">
            <a:avLst/>
          </a:prstGeom>
          <a:ln w="952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Łącznik prosty 183">
            <a:extLst>
              <a:ext uri="{FF2B5EF4-FFF2-40B4-BE49-F238E27FC236}">
                <a16:creationId xmlns:a16="http://schemas.microsoft.com/office/drawing/2014/main" id="{A3378153-6E16-4CC7-8842-C60E54E6DF51}"/>
              </a:ext>
            </a:extLst>
          </p:cNvPr>
          <p:cNvCxnSpPr>
            <a:cxnSpLocks/>
          </p:cNvCxnSpPr>
          <p:nvPr/>
        </p:nvCxnSpPr>
        <p:spPr>
          <a:xfrm>
            <a:off x="5361824" y="4331388"/>
            <a:ext cx="112713" cy="0"/>
          </a:xfrm>
          <a:prstGeom prst="line">
            <a:avLst/>
          </a:prstGeom>
          <a:ln w="952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4" name="Line 13">
            <a:extLst>
              <a:ext uri="{FF2B5EF4-FFF2-40B4-BE49-F238E27FC236}">
                <a16:creationId xmlns:a16="http://schemas.microsoft.com/office/drawing/2014/main" id="{097B1E36-DD6B-4DAD-8C82-766F446A48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5682" y="2174569"/>
            <a:ext cx="290" cy="2876661"/>
          </a:xfrm>
          <a:prstGeom prst="line">
            <a:avLst/>
          </a:prstGeom>
          <a:noFill/>
          <a:ln w="12700">
            <a:solidFill>
              <a:srgbClr val="CC00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8" name="Line 13">
            <a:extLst>
              <a:ext uri="{FF2B5EF4-FFF2-40B4-BE49-F238E27FC236}">
                <a16:creationId xmlns:a16="http://schemas.microsoft.com/office/drawing/2014/main" id="{F73611CF-D3F3-46BA-AD24-74C8EDEC47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04853" y="2860108"/>
            <a:ext cx="0" cy="2537834"/>
          </a:xfrm>
          <a:prstGeom prst="line">
            <a:avLst/>
          </a:prstGeom>
          <a:noFill/>
          <a:ln w="12700">
            <a:solidFill>
              <a:srgbClr val="CC00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200" name="Łącznik prosty 199">
            <a:extLst>
              <a:ext uri="{FF2B5EF4-FFF2-40B4-BE49-F238E27FC236}">
                <a16:creationId xmlns:a16="http://schemas.microsoft.com/office/drawing/2014/main" id="{F9DA1BF7-4B7D-4AC8-B633-6D4F28945763}"/>
              </a:ext>
            </a:extLst>
          </p:cNvPr>
          <p:cNvCxnSpPr>
            <a:cxnSpLocks/>
            <a:stCxn id="327" idx="0"/>
          </p:cNvCxnSpPr>
          <p:nvPr/>
        </p:nvCxnSpPr>
        <p:spPr>
          <a:xfrm>
            <a:off x="5382682" y="5818275"/>
            <a:ext cx="91433" cy="5"/>
          </a:xfrm>
          <a:prstGeom prst="line">
            <a:avLst/>
          </a:prstGeom>
          <a:ln w="952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3" name="Line 13">
            <a:extLst>
              <a:ext uri="{FF2B5EF4-FFF2-40B4-BE49-F238E27FC236}">
                <a16:creationId xmlns:a16="http://schemas.microsoft.com/office/drawing/2014/main" id="{F488C383-ABCE-40ED-B9C4-1F4EE06190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8354" y="2848589"/>
            <a:ext cx="715" cy="2795659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4" name="Line 13">
            <a:extLst>
              <a:ext uri="{FF2B5EF4-FFF2-40B4-BE49-F238E27FC236}">
                <a16:creationId xmlns:a16="http://schemas.microsoft.com/office/drawing/2014/main" id="{C0402FCB-41CE-4544-88A2-620D2A7411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4555" y="5976491"/>
            <a:ext cx="182045" cy="2016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7" name="Line 13">
            <a:extLst>
              <a:ext uri="{FF2B5EF4-FFF2-40B4-BE49-F238E27FC236}">
                <a16:creationId xmlns:a16="http://schemas.microsoft.com/office/drawing/2014/main" id="{514E69D2-0D0B-4DFC-8875-8C27592CFC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53118" y="4670258"/>
            <a:ext cx="115486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0" name="Line 13">
            <a:extLst>
              <a:ext uri="{FF2B5EF4-FFF2-40B4-BE49-F238E27FC236}">
                <a16:creationId xmlns:a16="http://schemas.microsoft.com/office/drawing/2014/main" id="{0A58E0FE-C4B1-4482-A4AC-A831D05BA5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63456" y="4023690"/>
            <a:ext cx="92178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2" name="Line 13">
            <a:extLst>
              <a:ext uri="{FF2B5EF4-FFF2-40B4-BE49-F238E27FC236}">
                <a16:creationId xmlns:a16="http://schemas.microsoft.com/office/drawing/2014/main" id="{D8426DC0-07BE-40B4-B2E7-F40B598703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30405" y="2518513"/>
            <a:ext cx="2095" cy="346017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3" name="Line 13">
            <a:extLst>
              <a:ext uri="{FF2B5EF4-FFF2-40B4-BE49-F238E27FC236}">
                <a16:creationId xmlns:a16="http://schemas.microsoft.com/office/drawing/2014/main" id="{07D18E24-0584-4C06-8955-46FEC8A984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5107" y="6402765"/>
            <a:ext cx="93114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5" name="Line 13">
            <a:extLst>
              <a:ext uri="{FF2B5EF4-FFF2-40B4-BE49-F238E27FC236}">
                <a16:creationId xmlns:a16="http://schemas.microsoft.com/office/drawing/2014/main" id="{4E348AF0-0D09-4F91-AE02-CBCCC69E66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5536" y="2501390"/>
            <a:ext cx="0" cy="1141303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6" name="Line 13">
            <a:extLst>
              <a:ext uri="{FF2B5EF4-FFF2-40B4-BE49-F238E27FC236}">
                <a16:creationId xmlns:a16="http://schemas.microsoft.com/office/drawing/2014/main" id="{12AB33BC-8B30-4EB0-87CC-F872330CD5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63085" y="3700183"/>
            <a:ext cx="100431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8" name="Line 13">
            <a:extLst>
              <a:ext uri="{FF2B5EF4-FFF2-40B4-BE49-F238E27FC236}">
                <a16:creationId xmlns:a16="http://schemas.microsoft.com/office/drawing/2014/main" id="{0A642A06-9C81-42AC-8A6C-C53E4784277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8379" y="3647836"/>
            <a:ext cx="70604" cy="1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9" name="Line 13">
            <a:extLst>
              <a:ext uri="{FF2B5EF4-FFF2-40B4-BE49-F238E27FC236}">
                <a16:creationId xmlns:a16="http://schemas.microsoft.com/office/drawing/2014/main" id="{97E2721C-D061-4FE5-A7AE-2F9DC81704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7869" y="3330935"/>
            <a:ext cx="4880" cy="307183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50" name="Line 13">
            <a:extLst>
              <a:ext uri="{FF2B5EF4-FFF2-40B4-BE49-F238E27FC236}">
                <a16:creationId xmlns:a16="http://schemas.microsoft.com/office/drawing/2014/main" id="{D2AAD6FC-BAC6-4D7D-85D8-26CEE30E77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3117" y="5659422"/>
            <a:ext cx="108906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51" name="Line 13">
            <a:extLst>
              <a:ext uri="{FF2B5EF4-FFF2-40B4-BE49-F238E27FC236}">
                <a16:creationId xmlns:a16="http://schemas.microsoft.com/office/drawing/2014/main" id="{E657ED2D-D29D-4B67-B38D-E3AEFB33F5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3843" y="3644796"/>
            <a:ext cx="66750" cy="1313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52" name="Line 13">
            <a:extLst>
              <a:ext uri="{FF2B5EF4-FFF2-40B4-BE49-F238E27FC236}">
                <a16:creationId xmlns:a16="http://schemas.microsoft.com/office/drawing/2014/main" id="{93D1D8FE-1DCE-4A04-9CEE-B6D84C0E45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68291" y="1829897"/>
            <a:ext cx="3702" cy="4926928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0" name="Nawias otwierający 9">
            <a:extLst>
              <a:ext uri="{FF2B5EF4-FFF2-40B4-BE49-F238E27FC236}">
                <a16:creationId xmlns:a16="http://schemas.microsoft.com/office/drawing/2014/main" id="{559E2363-1BF7-42F2-A60F-2A701C24A199}"/>
              </a:ext>
            </a:extLst>
          </p:cNvPr>
          <p:cNvSpPr/>
          <p:nvPr/>
        </p:nvSpPr>
        <p:spPr>
          <a:xfrm rot="5400000">
            <a:off x="6522275" y="2815658"/>
            <a:ext cx="44450" cy="44450"/>
          </a:xfrm>
          <a:prstGeom prst="leftBracket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226" name="Nawias otwierający 225">
            <a:extLst>
              <a:ext uri="{FF2B5EF4-FFF2-40B4-BE49-F238E27FC236}">
                <a16:creationId xmlns:a16="http://schemas.microsoft.com/office/drawing/2014/main" id="{62906E64-1A2E-484E-B93D-E95BB7F22165}"/>
              </a:ext>
            </a:extLst>
          </p:cNvPr>
          <p:cNvSpPr/>
          <p:nvPr/>
        </p:nvSpPr>
        <p:spPr>
          <a:xfrm>
            <a:off x="3936858" y="6625156"/>
            <a:ext cx="46038" cy="46038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56" name="Line 13">
            <a:extLst>
              <a:ext uri="{FF2B5EF4-FFF2-40B4-BE49-F238E27FC236}">
                <a16:creationId xmlns:a16="http://schemas.microsoft.com/office/drawing/2014/main" id="{DB8A7673-727E-4C0B-98EE-BB2ACDA727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9205" y="6178219"/>
            <a:ext cx="23811" cy="316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58" name="Line 13">
            <a:extLst>
              <a:ext uri="{FF2B5EF4-FFF2-40B4-BE49-F238E27FC236}">
                <a16:creationId xmlns:a16="http://schemas.microsoft.com/office/drawing/2014/main" id="{88BA0802-4CE4-4133-B66A-303F7C25CF1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8992" y="3330934"/>
            <a:ext cx="103393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62" name="Line 13">
            <a:extLst>
              <a:ext uri="{FF2B5EF4-FFF2-40B4-BE49-F238E27FC236}">
                <a16:creationId xmlns:a16="http://schemas.microsoft.com/office/drawing/2014/main" id="{DCD4E302-2360-4DD5-846B-C1425E7B4E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95001" y="3985228"/>
            <a:ext cx="74738" cy="1313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4" name="Nawias otwierający 253">
            <a:extLst>
              <a:ext uri="{FF2B5EF4-FFF2-40B4-BE49-F238E27FC236}">
                <a16:creationId xmlns:a16="http://schemas.microsoft.com/office/drawing/2014/main" id="{DDA8329A-C6A9-40F3-B150-4DE084693B48}"/>
              </a:ext>
            </a:extLst>
          </p:cNvPr>
          <p:cNvSpPr/>
          <p:nvPr/>
        </p:nvSpPr>
        <p:spPr>
          <a:xfrm rot="5400000">
            <a:off x="3877388" y="3601492"/>
            <a:ext cx="46037" cy="44450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67" name="Line 13">
            <a:extLst>
              <a:ext uri="{FF2B5EF4-FFF2-40B4-BE49-F238E27FC236}">
                <a16:creationId xmlns:a16="http://schemas.microsoft.com/office/drawing/2014/main" id="{30A3AF32-3423-40A2-82D7-1632AFC852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0694" y="2851987"/>
            <a:ext cx="61913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1" name="Nawias otwierający 260">
            <a:extLst>
              <a:ext uri="{FF2B5EF4-FFF2-40B4-BE49-F238E27FC236}">
                <a16:creationId xmlns:a16="http://schemas.microsoft.com/office/drawing/2014/main" id="{03E0B866-9AD7-4592-A77D-744CABE03136}"/>
              </a:ext>
            </a:extLst>
          </p:cNvPr>
          <p:cNvSpPr/>
          <p:nvPr/>
        </p:nvSpPr>
        <p:spPr>
          <a:xfrm rot="5400000">
            <a:off x="3876151" y="3946013"/>
            <a:ext cx="46037" cy="46038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263" name="Nawias otwierający 262">
            <a:extLst>
              <a:ext uri="{FF2B5EF4-FFF2-40B4-BE49-F238E27FC236}">
                <a16:creationId xmlns:a16="http://schemas.microsoft.com/office/drawing/2014/main" id="{C3AE451B-10D3-4D59-AE0B-38DFBB2AB9D9}"/>
              </a:ext>
            </a:extLst>
          </p:cNvPr>
          <p:cNvSpPr/>
          <p:nvPr/>
        </p:nvSpPr>
        <p:spPr>
          <a:xfrm>
            <a:off x="3938754" y="6525660"/>
            <a:ext cx="46037" cy="46037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74" name="Line 13">
            <a:extLst>
              <a:ext uri="{FF2B5EF4-FFF2-40B4-BE49-F238E27FC236}">
                <a16:creationId xmlns:a16="http://schemas.microsoft.com/office/drawing/2014/main" id="{EF8023D9-D02A-4DFD-AEB2-606AD54B7F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60432" y="1133519"/>
            <a:ext cx="647306" cy="3"/>
          </a:xfrm>
          <a:prstGeom prst="line">
            <a:avLst/>
          </a:prstGeom>
          <a:noFill/>
          <a:ln w="12700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5" name="Line 13">
            <a:extLst>
              <a:ext uri="{FF2B5EF4-FFF2-40B4-BE49-F238E27FC236}">
                <a16:creationId xmlns:a16="http://schemas.microsoft.com/office/drawing/2014/main" id="{8798C579-491F-407F-8575-3E7A43E1253F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7748642" y="2494670"/>
            <a:ext cx="2725479" cy="7276"/>
          </a:xfrm>
          <a:prstGeom prst="line">
            <a:avLst/>
          </a:prstGeom>
          <a:noFill/>
          <a:ln w="12700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7" name="Prostokąt 218">
            <a:extLst>
              <a:ext uri="{FF2B5EF4-FFF2-40B4-BE49-F238E27FC236}">
                <a16:creationId xmlns:a16="http://schemas.microsoft.com/office/drawing/2014/main" id="{75DF8794-A35C-492F-8266-358108A12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6543" y="5136804"/>
            <a:ext cx="2074581" cy="161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800" dirty="0">
                <a:latin typeface="Arial" panose="020B0604020202020204" pitchFamily="34" charset="0"/>
              </a:rPr>
              <a:t>           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Wydziały/Biura UMP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Jednostki budżetowe / samorządowe zakłady budżetowe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Jednostki </a:t>
            </a:r>
            <a:r>
              <a:rPr lang="pl-PL" altLang="pl-PL" sz="550">
                <a:latin typeface="Arial" panose="020B0604020202020204" pitchFamily="34" charset="0"/>
              </a:rPr>
              <a:t>administracji zespolonej / inne </a:t>
            </a:r>
            <a:r>
              <a:rPr lang="pl-PL" altLang="pl-PL" sz="550" dirty="0">
                <a:latin typeface="Arial" panose="020B0604020202020204" pitchFamily="34" charset="0"/>
              </a:rPr>
              <a:t>jednostki org.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Bezpośredni nadzór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Realizacja zadania z zakresu nadzoru merytorycznego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Realizacja zadania z zakresu nadzoru właścicielskiego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Realizacja uprawnień Miasta/Prezydenta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Nadzór organizacyjny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Koordynacja i weryfikacja sposobu realizacji zadań własnych gminy przez spółki prawa handlowego z udziałem Miasta Poznania są zgodne z niniejszym zarządzeniem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l-PL" altLang="pl-PL" sz="55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Kolory linii odzwierciedlają nadzór właściwego decernenta i podległość organizacyjną.</a:t>
            </a:r>
          </a:p>
        </p:txBody>
      </p:sp>
      <p:sp>
        <p:nvSpPr>
          <p:cNvPr id="244" name="Line 12">
            <a:extLst>
              <a:ext uri="{FF2B5EF4-FFF2-40B4-BE49-F238E27FC236}">
                <a16:creationId xmlns:a16="http://schemas.microsoft.com/office/drawing/2014/main" id="{A7DE5567-A1AE-4F2F-8404-1E57142545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1134" y="5716587"/>
            <a:ext cx="292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7" name="Line 13">
            <a:extLst>
              <a:ext uri="{FF2B5EF4-FFF2-40B4-BE49-F238E27FC236}">
                <a16:creationId xmlns:a16="http://schemas.microsoft.com/office/drawing/2014/main" id="{6DB79055-40D9-4B4D-AC1F-B52F881B3A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5897" y="5826123"/>
            <a:ext cx="29845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9" name="Line 13">
            <a:extLst>
              <a:ext uri="{FF2B5EF4-FFF2-40B4-BE49-F238E27FC236}">
                <a16:creationId xmlns:a16="http://schemas.microsoft.com/office/drawing/2014/main" id="{799F85B6-C691-4E66-B95C-4D78BBCE1B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2247" y="5930421"/>
            <a:ext cx="2921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0" name="Line 13">
            <a:extLst>
              <a:ext uri="{FF2B5EF4-FFF2-40B4-BE49-F238E27FC236}">
                <a16:creationId xmlns:a16="http://schemas.microsoft.com/office/drawing/2014/main" id="{C7D89621-03C1-4507-94F6-140421224A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5422" y="6027737"/>
            <a:ext cx="2921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2" name="AutoShape 14">
            <a:extLst>
              <a:ext uri="{FF2B5EF4-FFF2-40B4-BE49-F238E27FC236}">
                <a16:creationId xmlns:a16="http://schemas.microsoft.com/office/drawing/2014/main" id="{9DCA332E-425F-4199-92BA-F5D13B716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3197" y="5554662"/>
            <a:ext cx="315912" cy="71437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55" name="AutoShape 14">
            <a:extLst>
              <a:ext uri="{FF2B5EF4-FFF2-40B4-BE49-F238E27FC236}">
                <a16:creationId xmlns:a16="http://schemas.microsoft.com/office/drawing/2014/main" id="{7AFEFC79-79F2-4A81-985E-D0DA8BE33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959" y="5438774"/>
            <a:ext cx="317500" cy="650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56" name="AutoShape 14">
            <a:extLst>
              <a:ext uri="{FF2B5EF4-FFF2-40B4-BE49-F238E27FC236}">
                <a16:creationId xmlns:a16="http://schemas.microsoft.com/office/drawing/2014/main" id="{53F021C5-E8BC-4004-A59E-8AA7CEC03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547" y="5310187"/>
            <a:ext cx="315912" cy="714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64" name="Text Box 202">
            <a:extLst>
              <a:ext uri="{FF2B5EF4-FFF2-40B4-BE49-F238E27FC236}">
                <a16:creationId xmlns:a16="http://schemas.microsoft.com/office/drawing/2014/main" id="{C1333AF2-F18E-4FEB-A448-7FB181A28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3106" y="5051231"/>
            <a:ext cx="86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l-PL" altLang="pl-PL" sz="900" b="1" dirty="0">
                <a:latin typeface="Arial" panose="020B0604020202020204" pitchFamily="34" charset="0"/>
              </a:rPr>
              <a:t>Legenda:</a:t>
            </a:r>
          </a:p>
        </p:txBody>
      </p:sp>
      <p:sp>
        <p:nvSpPr>
          <p:cNvPr id="272" name="Line 203">
            <a:extLst>
              <a:ext uri="{FF2B5EF4-FFF2-40B4-BE49-F238E27FC236}">
                <a16:creationId xmlns:a16="http://schemas.microsoft.com/office/drawing/2014/main" id="{706BC5E9-2B09-4E5B-9B56-0B120C8513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1224" y="5103812"/>
            <a:ext cx="0" cy="1750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76" name="Text Box 202">
            <a:extLst>
              <a:ext uri="{FF2B5EF4-FFF2-40B4-BE49-F238E27FC236}">
                <a16:creationId xmlns:a16="http://schemas.microsoft.com/office/drawing/2014/main" id="{AB8AC2AC-E64E-4178-804F-BF7D602E2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884" y="6167437"/>
            <a:ext cx="238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l-PL" altLang="pl-PL" sz="1200" b="1">
                <a:latin typeface="Arial" panose="020B0604020202020204" pitchFamily="34" charset="0"/>
              </a:rPr>
              <a:t>*</a:t>
            </a:r>
          </a:p>
        </p:txBody>
      </p:sp>
      <p:cxnSp>
        <p:nvCxnSpPr>
          <p:cNvPr id="277" name="Łącznik prosty 276">
            <a:extLst>
              <a:ext uri="{FF2B5EF4-FFF2-40B4-BE49-F238E27FC236}">
                <a16:creationId xmlns:a16="http://schemas.microsoft.com/office/drawing/2014/main" id="{ED6DA753-F4A8-4248-BAD6-43495DAE4E45}"/>
              </a:ext>
            </a:extLst>
          </p:cNvPr>
          <p:cNvCxnSpPr>
            <a:cxnSpLocks/>
          </p:cNvCxnSpPr>
          <p:nvPr/>
        </p:nvCxnSpPr>
        <p:spPr>
          <a:xfrm flipH="1">
            <a:off x="6915422" y="6132512"/>
            <a:ext cx="288925" cy="0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B03D638-0580-4139-A5A3-09D09C907E48}"/>
              </a:ext>
            </a:extLst>
          </p:cNvPr>
          <p:cNvSpPr txBox="1"/>
          <p:nvPr/>
        </p:nvSpPr>
        <p:spPr>
          <a:xfrm>
            <a:off x="7999413" y="6727825"/>
            <a:ext cx="123983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500" dirty="0">
                <a:solidFill>
                  <a:schemeClr val="tx1">
                    <a:alpha val="48000"/>
                  </a:schemeClr>
                </a:solidFill>
              </a:rPr>
              <a:t>Oddział Organizacji</a:t>
            </a:r>
            <a:r>
              <a:rPr lang="pl-PL" sz="500">
                <a:solidFill>
                  <a:schemeClr val="tx1">
                    <a:alpha val="48000"/>
                  </a:schemeClr>
                </a:solidFill>
              </a:rPr>
              <a:t>, 1.08.2025 </a:t>
            </a:r>
            <a:r>
              <a:rPr lang="pl-PL" sz="500" dirty="0">
                <a:solidFill>
                  <a:schemeClr val="tx1">
                    <a:alpha val="48000"/>
                  </a:schemeClr>
                </a:solidFill>
              </a:rPr>
              <a:t>r.</a:t>
            </a:r>
          </a:p>
        </p:txBody>
      </p:sp>
      <p:sp>
        <p:nvSpPr>
          <p:cNvPr id="281" name="Rectangle 21">
            <a:extLst>
              <a:ext uri="{FF2B5EF4-FFF2-40B4-BE49-F238E27FC236}">
                <a16:creationId xmlns:a16="http://schemas.microsoft.com/office/drawing/2014/main" id="{DFA22443-72F4-4CBB-B962-717B017C6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3538" y="3704051"/>
            <a:ext cx="936000" cy="2880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Wydział Organizacyjny</a:t>
            </a:r>
          </a:p>
        </p:txBody>
      </p:sp>
      <p:cxnSp>
        <p:nvCxnSpPr>
          <p:cNvPr id="284" name="Łącznik prosty 283">
            <a:extLst>
              <a:ext uri="{FF2B5EF4-FFF2-40B4-BE49-F238E27FC236}">
                <a16:creationId xmlns:a16="http://schemas.microsoft.com/office/drawing/2014/main" id="{DA310D77-4F16-4517-B1CB-9A9A05E69BA5}"/>
              </a:ext>
            </a:extLst>
          </p:cNvPr>
          <p:cNvCxnSpPr>
            <a:cxnSpLocks/>
            <a:endCxn id="3086" idx="1"/>
          </p:cNvCxnSpPr>
          <p:nvPr/>
        </p:nvCxnSpPr>
        <p:spPr>
          <a:xfrm>
            <a:off x="7919512" y="4176753"/>
            <a:ext cx="100167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Line 13">
            <a:extLst>
              <a:ext uri="{FF2B5EF4-FFF2-40B4-BE49-F238E27FC236}">
                <a16:creationId xmlns:a16="http://schemas.microsoft.com/office/drawing/2014/main" id="{45D3EA9C-6AB8-480A-AD6F-0CE4CD33D1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60947" y="5007115"/>
            <a:ext cx="101373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88" name="Line 13">
            <a:extLst>
              <a:ext uri="{FF2B5EF4-FFF2-40B4-BE49-F238E27FC236}">
                <a16:creationId xmlns:a16="http://schemas.microsoft.com/office/drawing/2014/main" id="{68B4C393-20B9-42D3-B01C-653565B373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78386" y="2507781"/>
            <a:ext cx="158213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89" name="Line 13">
            <a:extLst>
              <a:ext uri="{FF2B5EF4-FFF2-40B4-BE49-F238E27FC236}">
                <a16:creationId xmlns:a16="http://schemas.microsoft.com/office/drawing/2014/main" id="{BD9D46D8-CB06-4080-BFE7-F3A247BB70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53117" y="4346750"/>
            <a:ext cx="101948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91" name="Line 13">
            <a:extLst>
              <a:ext uri="{FF2B5EF4-FFF2-40B4-BE49-F238E27FC236}">
                <a16:creationId xmlns:a16="http://schemas.microsoft.com/office/drawing/2014/main" id="{97D0143C-3335-40B3-B5D9-4DB50D3EDD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8292" y="6756825"/>
            <a:ext cx="2614604" cy="4796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" name="Rectangle 49">
            <a:extLst>
              <a:ext uri="{FF2B5EF4-FFF2-40B4-BE49-F238E27FC236}">
                <a16:creationId xmlns:a16="http://schemas.microsoft.com/office/drawing/2014/main" id="{E4DE7886-F0EB-4957-A37E-D2FF527C7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081" y="1687360"/>
            <a:ext cx="936000" cy="288000"/>
          </a:xfrm>
          <a:prstGeom prst="rect">
            <a:avLst/>
          </a:prstGeom>
          <a:solidFill>
            <a:srgbClr val="FCE4A2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Biuro Koordynacji Projektów i Rewitalizacji Miasta</a:t>
            </a:r>
          </a:p>
        </p:txBody>
      </p:sp>
      <p:sp>
        <p:nvSpPr>
          <p:cNvPr id="228" name="Rectangle 49">
            <a:extLst>
              <a:ext uri="{FF2B5EF4-FFF2-40B4-BE49-F238E27FC236}">
                <a16:creationId xmlns:a16="http://schemas.microsoft.com/office/drawing/2014/main" id="{56027C55-10B8-43F1-83AE-DD169464E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27" y="2021769"/>
            <a:ext cx="936000" cy="288000"/>
          </a:xfrm>
          <a:prstGeom prst="rect">
            <a:avLst/>
          </a:prstGeom>
          <a:solidFill>
            <a:srgbClr val="FCE4A2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Spraw Lokalowych</a:t>
            </a:r>
            <a:endParaRPr lang="pl-PL" altLang="pl-PL" sz="800">
              <a:latin typeface="Arial" panose="020B0604020202020204" pitchFamily="34" charset="0"/>
            </a:endParaRPr>
          </a:p>
        </p:txBody>
      </p:sp>
      <p:sp>
        <p:nvSpPr>
          <p:cNvPr id="245" name="Rectangle 49">
            <a:extLst>
              <a:ext uri="{FF2B5EF4-FFF2-40B4-BE49-F238E27FC236}">
                <a16:creationId xmlns:a16="http://schemas.microsoft.com/office/drawing/2014/main" id="{6CCE163C-EC04-4590-94C7-F843101E2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08" y="2703657"/>
            <a:ext cx="936000" cy="288000"/>
          </a:xfrm>
          <a:prstGeom prst="rect">
            <a:avLst/>
          </a:prstGeom>
          <a:solidFill>
            <a:srgbClr val="FCE4A2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Wydział Zarządzania Kryzysowego i Bezpieczeństwa</a:t>
            </a:r>
          </a:p>
        </p:txBody>
      </p:sp>
      <p:sp>
        <p:nvSpPr>
          <p:cNvPr id="293" name="Rectangle 49">
            <a:extLst>
              <a:ext uri="{FF2B5EF4-FFF2-40B4-BE49-F238E27FC236}">
                <a16:creationId xmlns:a16="http://schemas.microsoft.com/office/drawing/2014/main" id="{788A49E9-ACBC-40F2-964F-13866D6FC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297" y="2358738"/>
            <a:ext cx="936000" cy="288000"/>
          </a:xfrm>
          <a:prstGeom prst="rect">
            <a:avLst/>
          </a:prstGeom>
          <a:solidFill>
            <a:srgbClr val="FCE4A2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Wydział Sportu</a:t>
            </a:r>
            <a:endParaRPr lang="pl-PL" altLang="pl-PL" sz="800" dirty="0">
              <a:latin typeface="Arial" panose="020B0604020202020204" pitchFamily="34" charset="0"/>
            </a:endParaRPr>
          </a:p>
        </p:txBody>
      </p:sp>
      <p:cxnSp>
        <p:nvCxnSpPr>
          <p:cNvPr id="304" name="Łącznik prosty 303">
            <a:extLst>
              <a:ext uri="{FF2B5EF4-FFF2-40B4-BE49-F238E27FC236}">
                <a16:creationId xmlns:a16="http://schemas.microsoft.com/office/drawing/2014/main" id="{DA258C83-65A1-4D60-B516-8E56067BE233}"/>
              </a:ext>
            </a:extLst>
          </p:cNvPr>
          <p:cNvCxnSpPr>
            <a:cxnSpLocks/>
          </p:cNvCxnSpPr>
          <p:nvPr/>
        </p:nvCxnSpPr>
        <p:spPr>
          <a:xfrm flipH="1" flipV="1">
            <a:off x="2752278" y="1646531"/>
            <a:ext cx="13887" cy="2338697"/>
          </a:xfrm>
          <a:prstGeom prst="line">
            <a:avLst/>
          </a:prstGeom>
          <a:ln w="9525">
            <a:solidFill>
              <a:srgbClr val="33CC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0" name="Line 13">
            <a:extLst>
              <a:ext uri="{FF2B5EF4-FFF2-40B4-BE49-F238E27FC236}">
                <a16:creationId xmlns:a16="http://schemas.microsoft.com/office/drawing/2014/main" id="{25E313FC-9EEA-41CD-98C6-10EA1D93092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4227" y="3648201"/>
            <a:ext cx="98200" cy="0"/>
          </a:xfrm>
          <a:prstGeom prst="line">
            <a:avLst/>
          </a:prstGeom>
          <a:noFill/>
          <a:ln w="9525">
            <a:solidFill>
              <a:srgbClr val="33CC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2" name="Line 13">
            <a:extLst>
              <a:ext uri="{FF2B5EF4-FFF2-40B4-BE49-F238E27FC236}">
                <a16:creationId xmlns:a16="http://schemas.microsoft.com/office/drawing/2014/main" id="{D8BF8024-67F1-4E46-894A-44DCD9ECD3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5427" y="2887768"/>
            <a:ext cx="113399" cy="0"/>
          </a:xfrm>
          <a:prstGeom prst="line">
            <a:avLst/>
          </a:prstGeom>
          <a:noFill/>
          <a:ln w="9525">
            <a:solidFill>
              <a:srgbClr val="33CC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7" name="Line 13">
            <a:extLst>
              <a:ext uri="{FF2B5EF4-FFF2-40B4-BE49-F238E27FC236}">
                <a16:creationId xmlns:a16="http://schemas.microsoft.com/office/drawing/2014/main" id="{726D3E08-447D-4F52-BB99-9832D6B117E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6319" y="2529226"/>
            <a:ext cx="114482" cy="0"/>
          </a:xfrm>
          <a:prstGeom prst="line">
            <a:avLst/>
          </a:prstGeom>
          <a:noFill/>
          <a:ln w="9525">
            <a:solidFill>
              <a:srgbClr val="33CC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" name="Line 13">
            <a:extLst>
              <a:ext uri="{FF2B5EF4-FFF2-40B4-BE49-F238E27FC236}">
                <a16:creationId xmlns:a16="http://schemas.microsoft.com/office/drawing/2014/main" id="{4B2B90EC-6F77-4A4B-B36D-6B14D8BF81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1093" y="2185445"/>
            <a:ext cx="119709" cy="0"/>
          </a:xfrm>
          <a:prstGeom prst="line">
            <a:avLst/>
          </a:prstGeom>
          <a:noFill/>
          <a:ln w="9525">
            <a:solidFill>
              <a:srgbClr val="33CC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" name="Line 13">
            <a:extLst>
              <a:ext uri="{FF2B5EF4-FFF2-40B4-BE49-F238E27FC236}">
                <a16:creationId xmlns:a16="http://schemas.microsoft.com/office/drawing/2014/main" id="{D50E5CF2-AF84-408D-85FD-E45A56D287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5411" y="3316222"/>
            <a:ext cx="97016" cy="0"/>
          </a:xfrm>
          <a:prstGeom prst="line">
            <a:avLst/>
          </a:prstGeom>
          <a:noFill/>
          <a:ln w="9525">
            <a:solidFill>
              <a:srgbClr val="33CC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6" name="Line 13">
            <a:extLst>
              <a:ext uri="{FF2B5EF4-FFF2-40B4-BE49-F238E27FC236}">
                <a16:creationId xmlns:a16="http://schemas.microsoft.com/office/drawing/2014/main" id="{BE242B9F-B45B-4D06-8D4F-CB647056D6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277" y="1839301"/>
            <a:ext cx="116550" cy="0"/>
          </a:xfrm>
          <a:prstGeom prst="line">
            <a:avLst/>
          </a:prstGeom>
          <a:noFill/>
          <a:ln w="9525">
            <a:solidFill>
              <a:srgbClr val="33CC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71" name="Rectangle 14">
            <a:extLst>
              <a:ext uri="{FF2B5EF4-FFF2-40B4-BE49-F238E27FC236}">
                <a16:creationId xmlns:a16="http://schemas.microsoft.com/office/drawing/2014/main" id="{D24E6B6B-7E78-4D82-A195-478E4AC8B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46" y="1209860"/>
            <a:ext cx="1188000" cy="432000"/>
          </a:xfrm>
          <a:prstGeom prst="rect">
            <a:avLst/>
          </a:prstGeom>
          <a:solidFill>
            <a:srgbClr val="FCE4A2"/>
          </a:solidFill>
          <a:ln w="1905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 dirty="0">
                <a:latin typeface="Arial" panose="020B0604020202020204" pitchFamily="34" charset="0"/>
              </a:rPr>
              <a:t>I ZASTĘPCA PREZYDENTA</a:t>
            </a:r>
            <a:r>
              <a:rPr lang="pl-PL" altLang="pl-PL" sz="500" dirty="0">
                <a:latin typeface="Arial" panose="020B0604020202020204" pitchFamily="34" charset="0"/>
              </a:rPr>
              <a:t> </a:t>
            </a:r>
            <a:br>
              <a:rPr lang="pl-PL" altLang="pl-PL" sz="500" dirty="0">
                <a:latin typeface="Arial" panose="020B0604020202020204" pitchFamily="34" charset="0"/>
              </a:rPr>
            </a:br>
            <a:r>
              <a:rPr lang="pl-PL" altLang="pl-PL" sz="500" b="1" dirty="0">
                <a:latin typeface="Arial" panose="020B0604020202020204" pitchFamily="34" charset="0"/>
              </a:rPr>
              <a:t>Marcin Gołek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" dirty="0">
                <a:latin typeface="Arial" panose="020B0604020202020204" pitchFamily="34" charset="0"/>
              </a:rPr>
              <a:t>ds. gospodarki </a:t>
            </a:r>
            <a:r>
              <a:rPr lang="pl-PL" altLang="pl-PL" sz="400" dirty="0" smtClean="0">
                <a:latin typeface="Arial" panose="020B0604020202020204" pitchFamily="34" charset="0"/>
              </a:rPr>
              <a:t>lokalowej, </a:t>
            </a:r>
            <a:r>
              <a:rPr lang="pl-PL" altLang="pl-PL" sz="400" dirty="0">
                <a:latin typeface="Arial" panose="020B0604020202020204" pitchFamily="34" charset="0"/>
              </a:rPr>
              <a:t>bezpieczeństwa publicznego,</a:t>
            </a:r>
            <a:r>
              <a:rPr lang="pl-PL" altLang="pl-PL" sz="400" dirty="0" smtClean="0">
                <a:latin typeface="Arial" panose="020B0604020202020204" pitchFamily="34" charset="0"/>
              </a:rPr>
              <a:t> </a:t>
            </a:r>
            <a:r>
              <a:rPr lang="pl-PL" altLang="pl-PL" sz="400" dirty="0">
                <a:latin typeface="Arial" panose="020B0604020202020204" pitchFamily="34" charset="0"/>
              </a:rPr>
              <a:t>rewitalizacji i funduszy </a:t>
            </a:r>
            <a:r>
              <a:rPr lang="pl-PL" altLang="pl-PL" sz="400" dirty="0" smtClean="0">
                <a:latin typeface="Arial" panose="020B0604020202020204" pitchFamily="34" charset="0"/>
              </a:rPr>
              <a:t>europejskich oraz </a:t>
            </a:r>
            <a:r>
              <a:rPr lang="pl-PL" altLang="pl-PL" sz="400" dirty="0">
                <a:latin typeface="Arial" panose="020B0604020202020204" pitchFamily="34" charset="0"/>
              </a:rPr>
              <a:t>sportu</a:t>
            </a:r>
          </a:p>
        </p:txBody>
      </p:sp>
      <p:sp>
        <p:nvSpPr>
          <p:cNvPr id="375" name="AutoShape 54">
            <a:extLst>
              <a:ext uri="{FF2B5EF4-FFF2-40B4-BE49-F238E27FC236}">
                <a16:creationId xmlns:a16="http://schemas.microsoft.com/office/drawing/2014/main" id="{A53CC8F8-AC00-430A-970B-3BE38765A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244" y="3149869"/>
            <a:ext cx="936000" cy="288000"/>
          </a:xfrm>
          <a:prstGeom prst="roundRect">
            <a:avLst>
              <a:gd name="adj" fmla="val 14583"/>
            </a:avLst>
          </a:prstGeom>
          <a:solidFill>
            <a:srgbClr val="FCE4A2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Straż Miejska Miasta Poznania</a:t>
            </a:r>
          </a:p>
        </p:txBody>
      </p:sp>
      <p:cxnSp>
        <p:nvCxnSpPr>
          <p:cNvPr id="376" name="Łącznik prosty 375">
            <a:extLst>
              <a:ext uri="{FF2B5EF4-FFF2-40B4-BE49-F238E27FC236}">
                <a16:creationId xmlns:a16="http://schemas.microsoft.com/office/drawing/2014/main" id="{F9E10008-09AE-4609-96F9-4D0B5C827428}"/>
              </a:ext>
            </a:extLst>
          </p:cNvPr>
          <p:cNvCxnSpPr>
            <a:cxnSpLocks/>
            <a:endCxn id="3090" idx="0"/>
          </p:cNvCxnSpPr>
          <p:nvPr/>
        </p:nvCxnSpPr>
        <p:spPr>
          <a:xfrm>
            <a:off x="3289915" y="1131128"/>
            <a:ext cx="0" cy="81037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Łącznik prosty 376">
            <a:extLst>
              <a:ext uri="{FF2B5EF4-FFF2-40B4-BE49-F238E27FC236}">
                <a16:creationId xmlns:a16="http://schemas.microsoft.com/office/drawing/2014/main" id="{F725673F-56A5-41B6-A860-618E3D436037}"/>
              </a:ext>
            </a:extLst>
          </p:cNvPr>
          <p:cNvCxnSpPr>
            <a:cxnSpLocks/>
          </p:cNvCxnSpPr>
          <p:nvPr/>
        </p:nvCxnSpPr>
        <p:spPr>
          <a:xfrm>
            <a:off x="1994901" y="1128641"/>
            <a:ext cx="6" cy="7505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Łącznik prosty 377">
            <a:extLst>
              <a:ext uri="{FF2B5EF4-FFF2-40B4-BE49-F238E27FC236}">
                <a16:creationId xmlns:a16="http://schemas.microsoft.com/office/drawing/2014/main" id="{D509362C-926E-4361-B888-FB67D44CBE9D}"/>
              </a:ext>
            </a:extLst>
          </p:cNvPr>
          <p:cNvCxnSpPr>
            <a:cxnSpLocks/>
          </p:cNvCxnSpPr>
          <p:nvPr/>
        </p:nvCxnSpPr>
        <p:spPr>
          <a:xfrm>
            <a:off x="701794" y="1124742"/>
            <a:ext cx="7" cy="80888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Łącznik prosty 379">
            <a:extLst>
              <a:ext uri="{FF2B5EF4-FFF2-40B4-BE49-F238E27FC236}">
                <a16:creationId xmlns:a16="http://schemas.microsoft.com/office/drawing/2014/main" id="{B8267096-8DEF-42A9-9E50-623150C0C9EB}"/>
              </a:ext>
            </a:extLst>
          </p:cNvPr>
          <p:cNvCxnSpPr>
            <a:cxnSpLocks/>
            <a:endCxn id="3101" idx="0"/>
          </p:cNvCxnSpPr>
          <p:nvPr/>
        </p:nvCxnSpPr>
        <p:spPr>
          <a:xfrm>
            <a:off x="5867667" y="1128641"/>
            <a:ext cx="0" cy="91091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Łącznik prosty 380">
            <a:extLst>
              <a:ext uri="{FF2B5EF4-FFF2-40B4-BE49-F238E27FC236}">
                <a16:creationId xmlns:a16="http://schemas.microsoft.com/office/drawing/2014/main" id="{6997982C-DA1C-4B6F-86A7-281A95AA7E77}"/>
              </a:ext>
            </a:extLst>
          </p:cNvPr>
          <p:cNvCxnSpPr>
            <a:cxnSpLocks/>
          </p:cNvCxnSpPr>
          <p:nvPr/>
        </p:nvCxnSpPr>
        <p:spPr>
          <a:xfrm>
            <a:off x="7167331" y="1128641"/>
            <a:ext cx="0" cy="9169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46">
            <a:extLst>
              <a:ext uri="{FF2B5EF4-FFF2-40B4-BE49-F238E27FC236}">
                <a16:creationId xmlns:a16="http://schemas.microsoft.com/office/drawing/2014/main" id="{610C4B1A-CAB1-4FDD-88FD-FA06595A547A}"/>
              </a:ext>
            </a:extLst>
          </p:cNvPr>
          <p:cNvCxnSpPr>
            <a:cxnSpLocks/>
          </p:cNvCxnSpPr>
          <p:nvPr/>
        </p:nvCxnSpPr>
        <p:spPr>
          <a:xfrm>
            <a:off x="6433475" y="2177762"/>
            <a:ext cx="112351" cy="0"/>
          </a:xfrm>
          <a:prstGeom prst="line">
            <a:avLst/>
          </a:prstGeom>
          <a:ln w="12700">
            <a:solidFill>
              <a:srgbClr val="CC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50">
            <a:extLst>
              <a:ext uri="{FF2B5EF4-FFF2-40B4-BE49-F238E27FC236}">
                <a16:creationId xmlns:a16="http://schemas.microsoft.com/office/drawing/2014/main" id="{B2FED3A2-CB9B-4A75-A93F-E95922B1CC5D}"/>
              </a:ext>
            </a:extLst>
          </p:cNvPr>
          <p:cNvCxnSpPr>
            <a:cxnSpLocks/>
            <a:stCxn id="3109" idx="3"/>
            <a:endCxn id="10" idx="2"/>
          </p:cNvCxnSpPr>
          <p:nvPr/>
        </p:nvCxnSpPr>
        <p:spPr>
          <a:xfrm>
            <a:off x="6431689" y="2860108"/>
            <a:ext cx="90586" cy="0"/>
          </a:xfrm>
          <a:prstGeom prst="line">
            <a:avLst/>
          </a:prstGeom>
          <a:ln w="12700">
            <a:solidFill>
              <a:srgbClr val="CC00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52">
            <a:extLst>
              <a:ext uri="{FF2B5EF4-FFF2-40B4-BE49-F238E27FC236}">
                <a16:creationId xmlns:a16="http://schemas.microsoft.com/office/drawing/2014/main" id="{FB35CF25-1C67-4E29-B9FF-C7082208302B}"/>
              </a:ext>
            </a:extLst>
          </p:cNvPr>
          <p:cNvCxnSpPr>
            <a:cxnSpLocks/>
            <a:stCxn id="10" idx="0"/>
            <a:endCxn id="3228" idx="0"/>
          </p:cNvCxnSpPr>
          <p:nvPr/>
        </p:nvCxnSpPr>
        <p:spPr>
          <a:xfrm>
            <a:off x="6566725" y="2860108"/>
            <a:ext cx="38128" cy="0"/>
          </a:xfrm>
          <a:prstGeom prst="line">
            <a:avLst/>
          </a:prstGeom>
          <a:ln w="12700">
            <a:solidFill>
              <a:srgbClr val="CC00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prosty 55">
            <a:extLst>
              <a:ext uri="{FF2B5EF4-FFF2-40B4-BE49-F238E27FC236}">
                <a16:creationId xmlns:a16="http://schemas.microsoft.com/office/drawing/2014/main" id="{B58DBB13-E6A0-4FB9-9734-724FD7436695}"/>
              </a:ext>
            </a:extLst>
          </p:cNvPr>
          <p:cNvCxnSpPr>
            <a:cxnSpLocks/>
            <a:stCxn id="3106" idx="3"/>
          </p:cNvCxnSpPr>
          <p:nvPr/>
        </p:nvCxnSpPr>
        <p:spPr>
          <a:xfrm flipV="1">
            <a:off x="6425524" y="4731382"/>
            <a:ext cx="130598" cy="1"/>
          </a:xfrm>
          <a:prstGeom prst="line">
            <a:avLst/>
          </a:prstGeom>
          <a:ln w="12700">
            <a:solidFill>
              <a:srgbClr val="CC00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y 57">
            <a:extLst>
              <a:ext uri="{FF2B5EF4-FFF2-40B4-BE49-F238E27FC236}">
                <a16:creationId xmlns:a16="http://schemas.microsoft.com/office/drawing/2014/main" id="{B1583E8B-7B8E-4F77-B814-A439F3894A58}"/>
              </a:ext>
            </a:extLst>
          </p:cNvPr>
          <p:cNvCxnSpPr>
            <a:stCxn id="3110" idx="3"/>
            <a:endCxn id="3110" idx="3"/>
          </p:cNvCxnSpPr>
          <p:nvPr/>
        </p:nvCxnSpPr>
        <p:spPr>
          <a:xfrm>
            <a:off x="6422029" y="50621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60">
            <a:extLst>
              <a:ext uri="{FF2B5EF4-FFF2-40B4-BE49-F238E27FC236}">
                <a16:creationId xmlns:a16="http://schemas.microsoft.com/office/drawing/2014/main" id="{D19FB7AB-58BE-4E29-8F4F-066E6877C982}"/>
              </a:ext>
            </a:extLst>
          </p:cNvPr>
          <p:cNvCxnSpPr>
            <a:cxnSpLocks/>
            <a:stCxn id="3110" idx="3"/>
          </p:cNvCxnSpPr>
          <p:nvPr/>
        </p:nvCxnSpPr>
        <p:spPr>
          <a:xfrm>
            <a:off x="6422029" y="5062144"/>
            <a:ext cx="130598" cy="0"/>
          </a:xfrm>
          <a:prstGeom prst="line">
            <a:avLst/>
          </a:prstGeom>
          <a:ln w="12700">
            <a:solidFill>
              <a:srgbClr val="CC00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0" name="Łącznik prosty 3149">
            <a:extLst>
              <a:ext uri="{FF2B5EF4-FFF2-40B4-BE49-F238E27FC236}">
                <a16:creationId xmlns:a16="http://schemas.microsoft.com/office/drawing/2014/main" id="{16C776AF-B372-4E6E-9D45-F3213E96C27E}"/>
              </a:ext>
            </a:extLst>
          </p:cNvPr>
          <p:cNvCxnSpPr>
            <a:cxnSpLocks/>
            <a:stCxn id="3111" idx="3"/>
          </p:cNvCxnSpPr>
          <p:nvPr/>
        </p:nvCxnSpPr>
        <p:spPr>
          <a:xfrm>
            <a:off x="6425524" y="5397945"/>
            <a:ext cx="185867" cy="0"/>
          </a:xfrm>
          <a:prstGeom prst="line">
            <a:avLst/>
          </a:prstGeom>
          <a:ln w="12700">
            <a:solidFill>
              <a:srgbClr val="CC00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2" name="Line 13">
            <a:extLst>
              <a:ext uri="{FF2B5EF4-FFF2-40B4-BE49-F238E27FC236}">
                <a16:creationId xmlns:a16="http://schemas.microsoft.com/office/drawing/2014/main" id="{C483E30C-288C-40AE-B956-F09EA834AB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51578" y="2855041"/>
            <a:ext cx="4365" cy="438821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 dirty="0"/>
          </a:p>
        </p:txBody>
      </p:sp>
      <p:cxnSp>
        <p:nvCxnSpPr>
          <p:cNvPr id="3153" name="Łącznik prosty 3152">
            <a:extLst>
              <a:ext uri="{FF2B5EF4-FFF2-40B4-BE49-F238E27FC236}">
                <a16:creationId xmlns:a16="http://schemas.microsoft.com/office/drawing/2014/main" id="{F61BF6D7-73DA-411A-8115-59BD00FB8EF6}"/>
              </a:ext>
            </a:extLst>
          </p:cNvPr>
          <p:cNvCxnSpPr>
            <a:cxnSpLocks/>
            <a:stCxn id="293" idx="3"/>
            <a:endCxn id="3245" idx="0"/>
          </p:cNvCxnSpPr>
          <p:nvPr/>
        </p:nvCxnSpPr>
        <p:spPr>
          <a:xfrm flipV="1">
            <a:off x="1183297" y="2501390"/>
            <a:ext cx="122239" cy="1348"/>
          </a:xfrm>
          <a:prstGeom prst="line">
            <a:avLst/>
          </a:prstGeom>
          <a:ln w="12700">
            <a:solidFill>
              <a:srgbClr val="FF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Line 13">
            <a:extLst>
              <a:ext uri="{FF2B5EF4-FFF2-40B4-BE49-F238E27FC236}">
                <a16:creationId xmlns:a16="http://schemas.microsoft.com/office/drawing/2014/main" id="{D67764F0-272C-4335-B3DB-A3681B206E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3658" y="2860108"/>
            <a:ext cx="58" cy="1583275"/>
          </a:xfrm>
          <a:prstGeom prst="line">
            <a:avLst/>
          </a:prstGeom>
          <a:noFill/>
          <a:ln w="9525">
            <a:solidFill>
              <a:srgbClr val="FF99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428" name="Łącznik prosty 427">
            <a:extLst>
              <a:ext uri="{FF2B5EF4-FFF2-40B4-BE49-F238E27FC236}">
                <a16:creationId xmlns:a16="http://schemas.microsoft.com/office/drawing/2014/main" id="{E1855D4E-4C88-4CF4-98CD-64661C46AB70}"/>
              </a:ext>
            </a:extLst>
          </p:cNvPr>
          <p:cNvCxnSpPr>
            <a:cxnSpLocks/>
          </p:cNvCxnSpPr>
          <p:nvPr/>
        </p:nvCxnSpPr>
        <p:spPr>
          <a:xfrm flipH="1">
            <a:off x="2565080" y="1758629"/>
            <a:ext cx="129205" cy="47"/>
          </a:xfrm>
          <a:prstGeom prst="line">
            <a:avLst/>
          </a:prstGeom>
          <a:ln w="9525">
            <a:solidFill>
              <a:srgbClr val="CC33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Łącznik prosty 429">
            <a:extLst>
              <a:ext uri="{FF2B5EF4-FFF2-40B4-BE49-F238E27FC236}">
                <a16:creationId xmlns:a16="http://schemas.microsoft.com/office/drawing/2014/main" id="{82935CC2-69C7-4314-90D3-C11DA12B9C33}"/>
              </a:ext>
            </a:extLst>
          </p:cNvPr>
          <p:cNvCxnSpPr>
            <a:cxnSpLocks/>
          </p:cNvCxnSpPr>
          <p:nvPr/>
        </p:nvCxnSpPr>
        <p:spPr>
          <a:xfrm flipV="1">
            <a:off x="2565080" y="1644165"/>
            <a:ext cx="0" cy="114464"/>
          </a:xfrm>
          <a:prstGeom prst="line">
            <a:avLst/>
          </a:prstGeom>
          <a:ln w="9525">
            <a:solidFill>
              <a:srgbClr val="CC3300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Łącznik prosty 134">
            <a:extLst>
              <a:ext uri="{FF2B5EF4-FFF2-40B4-BE49-F238E27FC236}">
                <a16:creationId xmlns:a16="http://schemas.microsoft.com/office/drawing/2014/main" id="{88731041-1ABE-453F-BF76-19D4AB4310DE}"/>
              </a:ext>
            </a:extLst>
          </p:cNvPr>
          <p:cNvCxnSpPr>
            <a:stCxn id="226" idx="0"/>
            <a:endCxn id="263" idx="2"/>
          </p:cNvCxnSpPr>
          <p:nvPr/>
        </p:nvCxnSpPr>
        <p:spPr>
          <a:xfrm flipV="1">
            <a:off x="3982896" y="6571697"/>
            <a:ext cx="1895" cy="53459"/>
          </a:xfrm>
          <a:prstGeom prst="line">
            <a:avLst/>
          </a:prstGeom>
          <a:ln w="12700">
            <a:solidFill>
              <a:srgbClr val="FF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y 136">
            <a:extLst>
              <a:ext uri="{FF2B5EF4-FFF2-40B4-BE49-F238E27FC236}">
                <a16:creationId xmlns:a16="http://schemas.microsoft.com/office/drawing/2014/main" id="{AC2F96ED-D527-4C3F-B672-6282B605FDA9}"/>
              </a:ext>
            </a:extLst>
          </p:cNvPr>
          <p:cNvCxnSpPr>
            <a:cxnSpLocks/>
          </p:cNvCxnSpPr>
          <p:nvPr/>
        </p:nvCxnSpPr>
        <p:spPr>
          <a:xfrm flipH="1" flipV="1">
            <a:off x="3985951" y="3651920"/>
            <a:ext cx="2044" cy="2870602"/>
          </a:xfrm>
          <a:prstGeom prst="line">
            <a:avLst/>
          </a:prstGeom>
          <a:ln w="9525">
            <a:solidFill>
              <a:srgbClr val="FF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6289787A-8BF7-45ED-8342-6080D1D3197A}"/>
              </a:ext>
            </a:extLst>
          </p:cNvPr>
          <p:cNvCxnSpPr/>
          <p:nvPr/>
        </p:nvCxnSpPr>
        <p:spPr>
          <a:xfrm>
            <a:off x="3978418" y="6680996"/>
            <a:ext cx="0" cy="89393"/>
          </a:xfrm>
          <a:prstGeom prst="line">
            <a:avLst/>
          </a:prstGeom>
          <a:ln w="12700">
            <a:solidFill>
              <a:srgbClr val="FF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>
            <a:extLst>
              <a:ext uri="{FF2B5EF4-FFF2-40B4-BE49-F238E27FC236}">
                <a16:creationId xmlns:a16="http://schemas.microsoft.com/office/drawing/2014/main" id="{FCD6A154-ABBE-44BC-A15B-F9B29AA8ACA7}"/>
              </a:ext>
            </a:extLst>
          </p:cNvPr>
          <p:cNvCxnSpPr>
            <a:endCxn id="3296" idx="1"/>
          </p:cNvCxnSpPr>
          <p:nvPr/>
        </p:nvCxnSpPr>
        <p:spPr>
          <a:xfrm>
            <a:off x="2764227" y="3985228"/>
            <a:ext cx="95026" cy="790"/>
          </a:xfrm>
          <a:prstGeom prst="line">
            <a:avLst/>
          </a:prstGeom>
          <a:ln w="9525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Line 13">
            <a:extLst>
              <a:ext uri="{FF2B5EF4-FFF2-40B4-BE49-F238E27FC236}">
                <a16:creationId xmlns:a16="http://schemas.microsoft.com/office/drawing/2014/main" id="{FC6BC74E-961F-497E-A1CF-7354053E159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72664" y="4351506"/>
            <a:ext cx="10018" cy="1466769"/>
          </a:xfrm>
          <a:prstGeom prst="line">
            <a:avLst/>
          </a:prstGeom>
          <a:noFill/>
          <a:ln w="9525">
            <a:solidFill>
              <a:srgbClr val="CC0099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157" name="Łącznik prosty 156">
            <a:extLst>
              <a:ext uri="{FF2B5EF4-FFF2-40B4-BE49-F238E27FC236}">
                <a16:creationId xmlns:a16="http://schemas.microsoft.com/office/drawing/2014/main" id="{F15769F7-31F1-4DA6-90F2-F01F5A5E9DAC}"/>
              </a:ext>
            </a:extLst>
          </p:cNvPr>
          <p:cNvCxnSpPr>
            <a:cxnSpLocks/>
            <a:stCxn id="3133" idx="3"/>
            <a:endCxn id="3245" idx="1"/>
          </p:cNvCxnSpPr>
          <p:nvPr/>
        </p:nvCxnSpPr>
        <p:spPr>
          <a:xfrm>
            <a:off x="1184936" y="3639928"/>
            <a:ext cx="120601" cy="2765"/>
          </a:xfrm>
          <a:prstGeom prst="line">
            <a:avLst/>
          </a:prstGeom>
          <a:ln w="12700">
            <a:solidFill>
              <a:srgbClr val="FF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4" name="Łącznik prosty 3283">
            <a:extLst>
              <a:ext uri="{FF2B5EF4-FFF2-40B4-BE49-F238E27FC236}">
                <a16:creationId xmlns:a16="http://schemas.microsoft.com/office/drawing/2014/main" id="{AD25B829-D93B-4A2F-8872-B639562F53E6}"/>
              </a:ext>
            </a:extLst>
          </p:cNvPr>
          <p:cNvCxnSpPr>
            <a:stCxn id="245" idx="3"/>
          </p:cNvCxnSpPr>
          <p:nvPr/>
        </p:nvCxnSpPr>
        <p:spPr>
          <a:xfrm>
            <a:off x="1184608" y="2847657"/>
            <a:ext cx="75391" cy="0"/>
          </a:xfrm>
          <a:prstGeom prst="line">
            <a:avLst/>
          </a:prstGeom>
          <a:ln w="12700">
            <a:solidFill>
              <a:srgbClr val="FF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6" name="Łącznik prosty 3285">
            <a:extLst>
              <a:ext uri="{FF2B5EF4-FFF2-40B4-BE49-F238E27FC236}">
                <a16:creationId xmlns:a16="http://schemas.microsoft.com/office/drawing/2014/main" id="{764B4A31-ECF6-4B6B-A771-298BC613DF7C}"/>
              </a:ext>
            </a:extLst>
          </p:cNvPr>
          <p:cNvCxnSpPr>
            <a:cxnSpLocks/>
          </p:cNvCxnSpPr>
          <p:nvPr/>
        </p:nvCxnSpPr>
        <p:spPr>
          <a:xfrm>
            <a:off x="1178841" y="3293869"/>
            <a:ext cx="72738" cy="0"/>
          </a:xfrm>
          <a:prstGeom prst="line">
            <a:avLst/>
          </a:prstGeom>
          <a:ln w="12700">
            <a:solidFill>
              <a:srgbClr val="FF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Łącznik prosty 474">
            <a:extLst>
              <a:ext uri="{FF2B5EF4-FFF2-40B4-BE49-F238E27FC236}">
                <a16:creationId xmlns:a16="http://schemas.microsoft.com/office/drawing/2014/main" id="{5B1DBC3B-CC93-49E4-9850-98A79F4FDE70}"/>
              </a:ext>
            </a:extLst>
          </p:cNvPr>
          <p:cNvCxnSpPr>
            <a:stCxn id="3084" idx="3"/>
          </p:cNvCxnSpPr>
          <p:nvPr/>
        </p:nvCxnSpPr>
        <p:spPr>
          <a:xfrm>
            <a:off x="8962444" y="1842950"/>
            <a:ext cx="145294" cy="0"/>
          </a:xfrm>
          <a:prstGeom prst="line">
            <a:avLst/>
          </a:prstGeom>
          <a:ln w="12700">
            <a:solidFill>
              <a:srgbClr val="33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Łącznik prosty 492">
            <a:extLst>
              <a:ext uri="{FF2B5EF4-FFF2-40B4-BE49-F238E27FC236}">
                <a16:creationId xmlns:a16="http://schemas.microsoft.com/office/drawing/2014/main" id="{20FB3702-6C26-4C81-9F2A-A2B46115268A}"/>
              </a:ext>
            </a:extLst>
          </p:cNvPr>
          <p:cNvCxnSpPr>
            <a:cxnSpLocks/>
          </p:cNvCxnSpPr>
          <p:nvPr/>
        </p:nvCxnSpPr>
        <p:spPr>
          <a:xfrm flipV="1">
            <a:off x="8962444" y="3861047"/>
            <a:ext cx="159412" cy="1"/>
          </a:xfrm>
          <a:prstGeom prst="line">
            <a:avLst/>
          </a:prstGeom>
          <a:ln w="12700">
            <a:solidFill>
              <a:srgbClr val="33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Łącznik prosty 194">
            <a:extLst>
              <a:ext uri="{FF2B5EF4-FFF2-40B4-BE49-F238E27FC236}">
                <a16:creationId xmlns:a16="http://schemas.microsoft.com/office/drawing/2014/main" id="{7B36984D-F069-41D0-91AC-936E917FAAA3}"/>
              </a:ext>
            </a:extLst>
          </p:cNvPr>
          <p:cNvCxnSpPr>
            <a:cxnSpLocks/>
          </p:cNvCxnSpPr>
          <p:nvPr/>
        </p:nvCxnSpPr>
        <p:spPr>
          <a:xfrm>
            <a:off x="2459537" y="5310187"/>
            <a:ext cx="108000" cy="0"/>
          </a:xfrm>
          <a:prstGeom prst="line">
            <a:avLst/>
          </a:prstGeom>
          <a:ln w="12700">
            <a:solidFill>
              <a:srgbClr val="CC33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ADFFAD"/>
        </a:solidFill>
        <a:ln w="19050">
          <a:solidFill>
            <a:srgbClr val="008000"/>
          </a:solidFill>
          <a:miter lim="800000"/>
          <a:headEnd/>
          <a:tailEnd/>
        </a:ln>
      </a:spPr>
      <a:bodyPr/>
      <a:lstStyle>
        <a:defPPr algn="ctr" eaLnBrk="1" hangingPunct="1">
          <a:spcBef>
            <a:spcPct val="0"/>
          </a:spcBef>
          <a:buFontTx/>
          <a:buNone/>
          <a:defRPr sz="500" b="1" dirty="0">
            <a:latin typeface="Arial" panose="020B0604020202020204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4358</TotalTime>
  <Words>417</Words>
  <Application>Microsoft Office PowerPoint</Application>
  <PresentationFormat>Pokaz na ekranie (4:3)</PresentationFormat>
  <Paragraphs>104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Lukasz</dc:creator>
  <cp:lastModifiedBy>ŁW</cp:lastModifiedBy>
  <cp:revision>507</cp:revision>
  <cp:lastPrinted>2025-07-01T09:54:04Z</cp:lastPrinted>
  <dcterms:created xsi:type="dcterms:W3CDTF">2014-12-10T08:53:00Z</dcterms:created>
  <dcterms:modified xsi:type="dcterms:W3CDTF">2025-07-18T13:20:56Z</dcterms:modified>
</cp:coreProperties>
</file>